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90" r:id="rId2"/>
    <p:sldId id="280" r:id="rId3"/>
    <p:sldId id="282" r:id="rId4"/>
    <p:sldId id="283" r:id="rId5"/>
    <p:sldId id="284" r:id="rId6"/>
    <p:sldId id="287" r:id="rId7"/>
    <p:sldId id="285" r:id="rId8"/>
    <p:sldId id="289" r:id="rId9"/>
    <p:sldId id="265" r:id="rId10"/>
    <p:sldId id="292" r:id="rId11"/>
    <p:sldId id="296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7D1"/>
    <a:srgbClr val="F4F4F4"/>
    <a:srgbClr val="96A4B4"/>
    <a:srgbClr val="DDDDDD"/>
    <a:srgbClr val="F0F0F0"/>
    <a:srgbClr val="FCFCFC"/>
    <a:srgbClr val="F3F3F3"/>
    <a:srgbClr val="E4E4E4"/>
    <a:srgbClr val="CBD9E8"/>
    <a:srgbClr val="576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061" autoAdjust="0"/>
  </p:normalViewPr>
  <p:slideViewPr>
    <p:cSldViewPr snapToGrid="0">
      <p:cViewPr varScale="1">
        <p:scale>
          <a:sx n="105" d="100"/>
          <a:sy n="105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04333650866626"/>
          <c:y val="0.11981966284555381"/>
          <c:w val="0.38286372435856086"/>
          <c:h val="0.6678111616113892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Produkcija, tonomis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B0-4EFA-9FEC-585817C1AA4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B0-4EFA-9FEC-585817C1AA43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DB0-4EFA-9FEC-585817C1AA43}"/>
              </c:ext>
            </c:extLst>
          </c:dPt>
          <c:dPt>
            <c:idx val="3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DB0-4EFA-9FEC-585817C1AA43}"/>
              </c:ext>
            </c:extLst>
          </c:dPt>
          <c:dLbls>
            <c:dLbl>
              <c:idx val="0"/>
              <c:layout>
                <c:manualLayout>
                  <c:x val="3.8259163759246165E-2"/>
                  <c:y val="6.18699792126094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lt-LT" sz="1800" b="1" i="0" u="none" strike="noStrike" kern="1200" spc="0" baseline="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baseline="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rPr>
                      <a:t>Žvejyba</a:t>
                    </a:r>
                  </a:p>
                  <a:p>
                    <a:pPr>
                      <a:defRPr lang="lt-LT" sz="18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aseline="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rPr>
                      <a:t> (Tolimojo plaukiojimo laivynas, Baltijos jūros laivynas)
</a:t>
                    </a:r>
                    <a:fld id="{4EC60D5F-117F-46E2-88FB-C1EE381E5EC3}" type="PERCENTAGE">
                      <a:rPr lang="en-US" sz="1600" baseline="0" noProof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rPr>
                      <a:pPr>
                        <a:defRPr lang="lt-LT" sz="18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[PROCENTAI]</a:t>
                    </a:fld>
                    <a:endParaRPr lang="en-US" sz="1600" baseline="0" noProof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 panose="020B0603020202020204" pitchFamily="34" charset="0"/>
                      <a:cs typeface="Times New Roman" panose="02020603050405020304" pitchFamily="18" charset="0"/>
                    </a:endParaRPr>
                  </a:p>
                  <a:p>
                    <a:pPr>
                      <a:defRPr lang="lt-LT" sz="18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aseline="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rPr>
                      <a:t>90 000 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lt-LT" sz="1800" b="1" i="0" u="none" strike="noStrike" kern="1200" spc="0" baseline="0" noProof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95320130156447"/>
                      <c:h val="0.351543033399604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DB0-4EFA-9FEC-585817C1AA43}"/>
                </c:ext>
              </c:extLst>
            </c:dLbl>
            <c:dLbl>
              <c:idx val="1"/>
              <c:layout>
                <c:manualLayout>
                  <c:x val="4.4971415125284825E-2"/>
                  <c:y val="-3.33723669933415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lt-LT" sz="1600" b="1" i="0" u="none" strike="noStrike" kern="1200" spc="0" baseline="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baseline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rPr>
                      <a:t>Akvakultūra
</a:t>
                    </a:r>
                    <a:fld id="{443B275B-B0D7-48A8-9BD8-1F6F4EA4E493}" type="PERCENTAGE">
                      <a:rPr lang="en-US" sz="1600" baseline="0" noProof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rPr>
                      <a:pPr>
                        <a:defRPr lang="lt-LT" sz="16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[PROCENTAI]</a:t>
                    </a:fld>
                    <a:endParaRPr lang="en-US" sz="1600" baseline="0" noProof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 panose="020B0603020202020204" pitchFamily="34" charset="0"/>
                      <a:cs typeface="Times New Roman" panose="02020603050405020304" pitchFamily="18" charset="0"/>
                    </a:endParaRPr>
                  </a:p>
                  <a:p>
                    <a:pPr>
                      <a:defRPr lang="lt-LT" sz="16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aseline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rPr>
                      <a:t>4 400 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lt-LT" sz="1600" b="1" i="0" u="none" strike="noStrike" kern="1200" spc="0" baseline="0" noProof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65562551913928"/>
                      <c:h val="0.238840477549442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DB0-4EFA-9FEC-585817C1AA43}"/>
                </c:ext>
              </c:extLst>
            </c:dLbl>
            <c:dLbl>
              <c:idx val="2"/>
              <c:layout>
                <c:manualLayout>
                  <c:x val="-9.8546276495820925E-3"/>
                  <c:y val="-1.44327361398562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lt-LT" sz="1600" b="1" i="0" u="none" strike="noStrike" kern="1200" spc="0" baseline="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fr-FR" sz="1600" baseline="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rPr>
                      <a:t>Perdirbimas
</a:t>
                    </a:r>
                    <a:fld id="{541FC2C9-7F37-4B5C-B92B-995812C2B2F2}" type="PERCENTAGE">
                      <a:rPr lang="fr-FR" sz="1600" baseline="0" noProof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rPr>
                      <a:pPr>
                        <a:defRPr lang="lt-LT" sz="16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[PROCENTAI]</a:t>
                    </a:fld>
                    <a:endParaRPr lang="fr-FR" sz="1600" baseline="0" noProof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 panose="020B0603020202020204" pitchFamily="34" charset="0"/>
                      <a:cs typeface="Times New Roman" panose="02020603050405020304" pitchFamily="18" charset="0"/>
                    </a:endParaRPr>
                  </a:p>
                  <a:p>
                    <a:pPr>
                      <a:defRPr lang="lt-LT" sz="16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fr-FR" sz="1600" baseline="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rPr>
                      <a:t>120 000 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lt-LT" sz="1600" b="1" i="0" u="none" strike="noStrike" kern="1200" spc="0" baseline="0" noProof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36817903924115"/>
                      <c:h val="0.216639136644476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DB0-4EFA-9FEC-585817C1AA43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lt-LT" sz="1800" b="1" i="0" u="none" strike="noStrike" kern="1200" spc="0" baseline="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lt-LT" sz="1800" baseline="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FISH PROCESSING
</a:t>
                    </a:r>
                    <a:fld id="{442C672C-6172-4758-A318-2A82603883DF}" type="PERCENTAGE">
                      <a:rPr lang="lt-LT" sz="1800" baseline="0" noProof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lang="lt-LT" sz="18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[PROCENTAI]</a:t>
                    </a:fld>
                    <a:endParaRPr lang="lt-LT" sz="1800" baseline="0" noProof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lang="lt-LT" sz="18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lt-LT" sz="1800" baseline="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120 000 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lt-LT" sz="1800" b="1" i="0" u="none" strike="noStrike" kern="1200" spc="0" baseline="0" noProof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DB0-4EFA-9FEC-585817C1A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lt-LT" sz="1800" b="1" i="0" u="none" strike="noStrike" kern="1200" spc="0" baseline="0" noProof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Lapas1!$A$2:$A$4</c:f>
              <c:strCache>
                <c:ptCount val="3"/>
                <c:pt idx="0">
                  <c:v>Fishery (Long distance and Baltic sea)</c:v>
                </c:pt>
                <c:pt idx="1">
                  <c:v>Aquaculture</c:v>
                </c:pt>
                <c:pt idx="2">
                  <c:v>Perdirbimas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89904</c:v>
                </c:pt>
                <c:pt idx="1">
                  <c:v>4400</c:v>
                </c:pt>
                <c:pt idx="2">
                  <c:v>120000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B0-4EFA-9FEC-585817C1AA4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994815321985829"/>
          <c:y val="0.10068312078751789"/>
          <c:w val="0.7770165038670912"/>
          <c:h val="0.768270082950147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Lapas1!$B$2</c:f>
              <c:strCache>
                <c:ptCount val="1"/>
                <c:pt idx="0">
                  <c:v>Akvakultūros produkcija (tonos)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numRef>
              <c:f>Lapas1!$A$3:$A$15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2025</c:v>
                </c:pt>
                <c:pt idx="12">
                  <c:v>2030</c:v>
                </c:pt>
              </c:numCache>
            </c:numRef>
          </c:cat>
          <c:val>
            <c:numRef>
              <c:f>Lapas1!$B$3:$B$15</c:f>
              <c:numCache>
                <c:formatCode>General</c:formatCode>
                <c:ptCount val="13"/>
                <c:pt idx="0">
                  <c:v>3288</c:v>
                </c:pt>
                <c:pt idx="1">
                  <c:v>3596</c:v>
                </c:pt>
                <c:pt idx="2">
                  <c:v>4209</c:v>
                </c:pt>
                <c:pt idx="3">
                  <c:v>3841</c:v>
                </c:pt>
                <c:pt idx="4">
                  <c:v>4447</c:v>
                </c:pt>
                <c:pt idx="5">
                  <c:v>4387</c:v>
                </c:pt>
                <c:pt idx="6">
                  <c:v>3737</c:v>
                </c:pt>
                <c:pt idx="7">
                  <c:v>3720</c:v>
                </c:pt>
                <c:pt idx="8">
                  <c:v>4028</c:v>
                </c:pt>
                <c:pt idx="9">
                  <c:v>4478</c:v>
                </c:pt>
                <c:pt idx="10">
                  <c:v>4964</c:v>
                </c:pt>
                <c:pt idx="11">
                  <c:v>8000</c:v>
                </c:pt>
                <c:pt idx="12">
                  <c:v>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8-434E-B78A-0346070BC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987936"/>
        <c:axId val="1"/>
        <c:axId val="0"/>
      </c:bar3DChart>
      <c:catAx>
        <c:axId val="14798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798793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399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43795587338371E-2"/>
          <c:y val="4.7261318897637798E-3"/>
          <c:w val="0.90272381866867402"/>
          <c:h val="0.926232037401574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 per year</c:v>
                </c:pt>
              </c:strCache>
            </c:strRef>
          </c:tx>
          <c:spPr>
            <a:solidFill>
              <a:srgbClr val="87B7D1"/>
            </a:solidFill>
            <a:ln>
              <a:noFill/>
            </a:ln>
            <a:effectLst/>
          </c:spPr>
          <c:invertIfNegative val="0"/>
          <c:cat>
            <c:strRef>
              <c:f>Lapas1!$A$2:$A$23</c:f>
              <c:strCache>
                <c:ptCount val="9"/>
                <c:pt idx="0">
                  <c:v>CZ</c:v>
                </c:pt>
                <c:pt idx="1">
                  <c:v>DE</c:v>
                </c:pt>
                <c:pt idx="2">
                  <c:v>DK</c:v>
                </c:pt>
                <c:pt idx="3">
                  <c:v>EE</c:v>
                </c:pt>
                <c:pt idx="4">
                  <c:v>HU</c:v>
                </c:pt>
                <c:pt idx="5">
                  <c:v>LT</c:v>
                </c:pt>
                <c:pt idx="6">
                  <c:v>LV</c:v>
                </c:pt>
                <c:pt idx="7">
                  <c:v>PL</c:v>
                </c:pt>
                <c:pt idx="8">
                  <c:v>RO</c:v>
                </c:pt>
              </c:strCache>
            </c:strRef>
          </c:cat>
          <c:val>
            <c:numRef>
              <c:f>Lapas1!$B$2:$B$23</c:f>
              <c:numCache>
                <c:formatCode>General</c:formatCode>
                <c:ptCount val="22"/>
                <c:pt idx="0" formatCode="#,##0">
                  <c:v>20050</c:v>
                </c:pt>
                <c:pt idx="1">
                  <c:v>8468</c:v>
                </c:pt>
                <c:pt idx="2">
                  <c:v>767.36</c:v>
                </c:pt>
                <c:pt idx="3">
                  <c:v>134.07</c:v>
                </c:pt>
                <c:pt idx="4">
                  <c:v>17238.745000000003</c:v>
                </c:pt>
                <c:pt idx="5">
                  <c:v>3598.8180000000002</c:v>
                </c:pt>
                <c:pt idx="6">
                  <c:v>578.06000000000006</c:v>
                </c:pt>
                <c:pt idx="7">
                  <c:v>24267.87</c:v>
                </c:pt>
                <c:pt idx="8">
                  <c:v>10230.097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8-40F8-A211-710C5DBF74E5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Stulpelis1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Lapas1!$A$2:$A$23</c:f>
              <c:strCache>
                <c:ptCount val="9"/>
                <c:pt idx="0">
                  <c:v>CZ</c:v>
                </c:pt>
                <c:pt idx="1">
                  <c:v>DE</c:v>
                </c:pt>
                <c:pt idx="2">
                  <c:v>DK</c:v>
                </c:pt>
                <c:pt idx="3">
                  <c:v>EE</c:v>
                </c:pt>
                <c:pt idx="4">
                  <c:v>HU</c:v>
                </c:pt>
                <c:pt idx="5">
                  <c:v>LT</c:v>
                </c:pt>
                <c:pt idx="6">
                  <c:v>LV</c:v>
                </c:pt>
                <c:pt idx="7">
                  <c:v>PL</c:v>
                </c:pt>
                <c:pt idx="8">
                  <c:v>RO</c:v>
                </c:pt>
              </c:strCache>
            </c:strRef>
          </c:cat>
          <c:val>
            <c:numRef>
              <c:f>Lapas1!$C$2:$C$23</c:f>
              <c:numCache>
                <c:formatCode>General</c:formatCode>
                <c:ptCount val="22"/>
              </c:numCache>
            </c:numRef>
          </c:val>
          <c:extLst>
            <c:ext xmlns:c16="http://schemas.microsoft.com/office/drawing/2014/chart" uri="{C3380CC4-5D6E-409C-BE32-E72D297353CC}">
              <c16:uniqueId val="{00000001-CE38-40F8-A211-710C5DBF74E5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Stulpelis2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Lapas1!$A$2:$A$23</c:f>
              <c:strCache>
                <c:ptCount val="9"/>
                <c:pt idx="0">
                  <c:v>CZ</c:v>
                </c:pt>
                <c:pt idx="1">
                  <c:v>DE</c:v>
                </c:pt>
                <c:pt idx="2">
                  <c:v>DK</c:v>
                </c:pt>
                <c:pt idx="3">
                  <c:v>EE</c:v>
                </c:pt>
                <c:pt idx="4">
                  <c:v>HU</c:v>
                </c:pt>
                <c:pt idx="5">
                  <c:v>LT</c:v>
                </c:pt>
                <c:pt idx="6">
                  <c:v>LV</c:v>
                </c:pt>
                <c:pt idx="7">
                  <c:v>PL</c:v>
                </c:pt>
                <c:pt idx="8">
                  <c:v>RO</c:v>
                </c:pt>
              </c:strCache>
            </c:strRef>
          </c:cat>
          <c:val>
            <c:numRef>
              <c:f>Lapas1!$D$2:$D$23</c:f>
              <c:numCache>
                <c:formatCode>General</c:formatCode>
                <c:ptCount val="22"/>
              </c:numCache>
            </c:numRef>
          </c:val>
          <c:extLst>
            <c:ext xmlns:c16="http://schemas.microsoft.com/office/drawing/2014/chart" uri="{C3380CC4-5D6E-409C-BE32-E72D297353CC}">
              <c16:uniqueId val="{00000002-CE38-40F8-A211-710C5DBF7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25248200"/>
        <c:axId val="425242296"/>
      </c:barChart>
      <c:catAx>
        <c:axId val="42524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5242296"/>
        <c:crosses val="autoZero"/>
        <c:auto val="1"/>
        <c:lblAlgn val="ctr"/>
        <c:lblOffset val="100"/>
        <c:noMultiLvlLbl val="0"/>
      </c:catAx>
      <c:valAx>
        <c:axId val="425242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52482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1C5A4-7A93-4060-87FA-840E0DF2983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2114-49A3-4990-9D6D-9EB940F1D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8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Tvenkiniai</a:t>
            </a:r>
            <a:r>
              <a:rPr lang="en-US" dirty="0"/>
              <a:t>: </a:t>
            </a:r>
            <a:r>
              <a:rPr lang="lt-LT" dirty="0"/>
              <a:t>įprasta </a:t>
            </a:r>
            <a:r>
              <a:rPr lang="lt-LT" dirty="0" err="1"/>
              <a:t>vs</a:t>
            </a:r>
            <a:r>
              <a:rPr lang="lt-LT" dirty="0"/>
              <a:t> organinė produkcija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8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Eksportas –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 Latviją (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8%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Lenkij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ą (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2%)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ir kt.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31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8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CB29-1482-4B34-B05F-A4DA0CF93AC7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5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9C19-570A-4BD5-B540-B1263A239F8C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452B-ECD9-4322-90FD-0D39D7BFF1B3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8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93BE-1E69-40F5-9429-211FBE629476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1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AF50-1F09-4129-B766-414A14661408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4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AC5C-4DA7-451F-A09A-930AA93F3922}" type="datetime1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2A8-8E39-4304-B6BD-F071B0CE6597}" type="datetime1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1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5C54-5968-4E04-8F07-4C2B611A6C8D}" type="datetime1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1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FF9E-40AD-4E70-9823-9D2324466B8F}" type="datetime1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0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E182-DD99-45CD-99E2-01DBD32FCD4F}" type="datetime1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9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42BE-F134-465A-B060-ADF572BEAFFC}" type="datetime1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3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67D71-530A-4F0E-AE4B-52D23AC4BB6B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411C3-4B76-4406-B4DB-D979FF26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Paveikslėlis, kuriame yra vanduo, laukas&#10;&#10;Automatiškai sugeneruotas aprašymas">
            <a:extLst>
              <a:ext uri="{FF2B5EF4-FFF2-40B4-BE49-F238E27FC236}">
                <a16:creationId xmlns:a16="http://schemas.microsoft.com/office/drawing/2014/main" id="{BB4DC665-8742-43B3-AE13-347AD74C13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1"/>
          <a:stretch/>
        </p:blipFill>
        <p:spPr>
          <a:xfrm>
            <a:off x="0" y="-1"/>
            <a:ext cx="12192000" cy="502241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1" name="Google Shape;71;p13"/>
          <p:cNvSpPr txBox="1">
            <a:spLocks noGrp="1"/>
          </p:cNvSpPr>
          <p:nvPr>
            <p:ph type="subTitle" idx="4294967295"/>
          </p:nvPr>
        </p:nvSpPr>
        <p:spPr>
          <a:xfrm>
            <a:off x="3032485" y="3632219"/>
            <a:ext cx="8100704" cy="219562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r">
              <a:spcBef>
                <a:spcPts val="800"/>
              </a:spcBef>
              <a:buNone/>
            </a:pPr>
            <a:r>
              <a:rPr lang="lt-LT" sz="4000" dirty="0">
                <a:solidFill>
                  <a:srgbClr val="87B7D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Bendra akvakultūros sektoriaus apžvalga, iššūkiai, galimybės</a:t>
            </a:r>
            <a:endParaRPr lang="en-US" sz="4000" dirty="0">
              <a:solidFill>
                <a:srgbClr val="87B7D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7">
            <a:extLst>
              <a:ext uri="{FF2B5EF4-FFF2-40B4-BE49-F238E27FC236}">
                <a16:creationId xmlns:a16="http://schemas.microsoft.com/office/drawing/2014/main" id="{87E988BE-D652-4CFE-8A1F-21BB94FEBDE1}"/>
              </a:ext>
            </a:extLst>
          </p:cNvPr>
          <p:cNvCxnSpPr>
            <a:cxnSpLocks/>
          </p:cNvCxnSpPr>
          <p:nvPr/>
        </p:nvCxnSpPr>
        <p:spPr>
          <a:xfrm>
            <a:off x="5118352" y="5424689"/>
            <a:ext cx="58554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E4DF9E-5AD4-430B-98EA-D0B9D0E616DD}"/>
              </a:ext>
            </a:extLst>
          </p:cNvPr>
          <p:cNvSpPr txBox="1"/>
          <p:nvPr/>
        </p:nvSpPr>
        <p:spPr>
          <a:xfrm>
            <a:off x="4086819" y="5535456"/>
            <a:ext cx="70463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Loreta Bra</a:t>
            </a:r>
            <a:r>
              <a:rPr lang="lt-LT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žinskaitė</a:t>
            </a:r>
            <a:r>
              <a:rPr lang="lt-L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,</a:t>
            </a:r>
          </a:p>
          <a:p>
            <a:pPr algn="r"/>
            <a:r>
              <a:rPr lang="lt-L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Lietuvos Respublikos žemės ūkio ministerijos Žuvininkystės skyriaus patarėja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EAF5EA-F79C-4420-8A15-6DED7FB07613}"/>
              </a:ext>
            </a:extLst>
          </p:cNvPr>
          <p:cNvSpPr txBox="1"/>
          <p:nvPr/>
        </p:nvSpPr>
        <p:spPr>
          <a:xfrm>
            <a:off x="2254445" y="670881"/>
            <a:ext cx="520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Internetinis seminaras </a:t>
            </a:r>
          </a:p>
          <a:p>
            <a:pPr algn="ctr"/>
            <a:r>
              <a:rPr lang="lt-L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„Akvakultūros sektoriaus situacija ir perspektyvos“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2022-02-10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</p:txBody>
      </p:sp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80CA0430-E987-4DB2-8D03-4F3503027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7" y="352253"/>
            <a:ext cx="1341884" cy="9034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val 4">
            <a:extLst>
              <a:ext uri="{FF2B5EF4-FFF2-40B4-BE49-F238E27FC236}">
                <a16:creationId xmlns:a16="http://schemas.microsoft.com/office/drawing/2014/main" id="{637A7755-EE10-43F2-BDB9-EC88193E3AB7}"/>
              </a:ext>
            </a:extLst>
          </p:cNvPr>
          <p:cNvSpPr/>
          <p:nvPr/>
        </p:nvSpPr>
        <p:spPr>
          <a:xfrm>
            <a:off x="10851824" y="2370045"/>
            <a:ext cx="101832" cy="1031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8" name="Tiesioji jungtis 7">
            <a:extLst>
              <a:ext uri="{FF2B5EF4-FFF2-40B4-BE49-F238E27FC236}">
                <a16:creationId xmlns:a16="http://schemas.microsoft.com/office/drawing/2014/main" id="{B6EC6DC4-0182-4CBE-B67C-4D9D7CCE3C1F}"/>
              </a:ext>
            </a:extLst>
          </p:cNvPr>
          <p:cNvCxnSpPr>
            <a:cxnSpLocks/>
          </p:cNvCxnSpPr>
          <p:nvPr/>
        </p:nvCxnSpPr>
        <p:spPr>
          <a:xfrm>
            <a:off x="5276467" y="2426423"/>
            <a:ext cx="6196255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-9525" y="0"/>
            <a:ext cx="12192000" cy="13500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1152" y="303775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Akvakultūra Lietuvoje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Pavadinimas 1">
            <a:extLst>
              <a:ext uri="{FF2B5EF4-FFF2-40B4-BE49-F238E27FC236}">
                <a16:creationId xmlns:a16="http://schemas.microsoft.com/office/drawing/2014/main" id="{99B37627-2F92-4990-BD26-700F818F2D70}"/>
              </a:ext>
            </a:extLst>
          </p:cNvPr>
          <p:cNvSpPr txBox="1">
            <a:spLocks/>
          </p:cNvSpPr>
          <p:nvPr/>
        </p:nvSpPr>
        <p:spPr>
          <a:xfrm>
            <a:off x="181443" y="1128560"/>
            <a:ext cx="11283793" cy="825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t-LT" altLang="lt-LT" sz="6000" dirty="0"/>
              <a:t> </a:t>
            </a:r>
            <a:r>
              <a:rPr lang="en-US" altLang="lt-LT" sz="3600" dirty="0">
                <a:solidFill>
                  <a:srgbClr val="595959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</a:t>
            </a:r>
            <a:r>
              <a:rPr lang="lt-LT" altLang="lt-LT" sz="3600" dirty="0">
                <a:solidFill>
                  <a:srgbClr val="595959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trateginio akvakultūros plano tikslai</a:t>
            </a:r>
            <a:r>
              <a:rPr lang="en-US" altLang="lt-LT" sz="3600" dirty="0">
                <a:solidFill>
                  <a:srgbClr val="595959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2X </a:t>
            </a:r>
            <a:r>
              <a:rPr lang="lt-LT" altLang="lt-LT" sz="3600" dirty="0">
                <a:solidFill>
                  <a:srgbClr val="595959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augimo</a:t>
            </a:r>
            <a:endParaRPr lang="en-US" altLang="lt-LT" sz="3600" dirty="0">
              <a:solidFill>
                <a:srgbClr val="595959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2" name="Slide Number Placeholder 12">
            <a:extLst>
              <a:ext uri="{FF2B5EF4-FFF2-40B4-BE49-F238E27FC236}">
                <a16:creationId xmlns:a16="http://schemas.microsoft.com/office/drawing/2014/main" id="{4A79BB95-0555-4EC2-9271-A616C2CF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548" y="6492875"/>
            <a:ext cx="523452" cy="365125"/>
          </a:xfrm>
        </p:spPr>
        <p:txBody>
          <a:bodyPr/>
          <a:lstStyle/>
          <a:p>
            <a:pPr algn="l"/>
            <a:fld id="{96E69268-9C8B-4EBF-A9EE-DC5DC2D48DC3}" type="slidenum">
              <a:rPr lang="en-US" sz="1400" smtClean="0"/>
              <a:pPr algn="l"/>
              <a:t>10</a:t>
            </a:fld>
            <a:endParaRPr lang="en-US" sz="1400" dirty="0"/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id="{55E35960-63BF-475C-9B1F-4CD9ECA586F3}"/>
              </a:ext>
            </a:extLst>
          </p:cNvPr>
          <p:cNvSpPr/>
          <p:nvPr/>
        </p:nvSpPr>
        <p:spPr>
          <a:xfrm>
            <a:off x="5772424" y="2377210"/>
            <a:ext cx="101832" cy="1031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7833BBF2-E9BC-4E31-87EF-8DD6AB12A4EA}"/>
              </a:ext>
            </a:extLst>
          </p:cNvPr>
          <p:cNvSpPr txBox="1"/>
          <p:nvPr/>
        </p:nvSpPr>
        <p:spPr>
          <a:xfrm>
            <a:off x="5498250" y="1948787"/>
            <a:ext cx="11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57687B"/>
                </a:solidFill>
                <a:latin typeface="Arial Black" panose="020B0A04020102020204" pitchFamily="34" charset="0"/>
                <a:cs typeface="Arial" pitchFamily="34" charset="0"/>
              </a:rPr>
              <a:t>2020</a:t>
            </a:r>
            <a:endParaRPr lang="ko-KR" altLang="en-US" dirty="0">
              <a:solidFill>
                <a:srgbClr val="57687B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9" name="TextBox 22">
            <a:extLst>
              <a:ext uri="{FF2B5EF4-FFF2-40B4-BE49-F238E27FC236}">
                <a16:creationId xmlns:a16="http://schemas.microsoft.com/office/drawing/2014/main" id="{D0768DB9-7F15-4A2C-BE8C-1046A69CF7D2}"/>
              </a:ext>
            </a:extLst>
          </p:cNvPr>
          <p:cNvSpPr txBox="1"/>
          <p:nvPr/>
        </p:nvSpPr>
        <p:spPr>
          <a:xfrm>
            <a:off x="8077593" y="1922565"/>
            <a:ext cx="97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rgbClr val="57687B"/>
                </a:solidFill>
                <a:latin typeface="Arial Black" panose="020B0A04020102020204" pitchFamily="34" charset="0"/>
                <a:cs typeface="Arial" pitchFamily="34" charset="0"/>
              </a:rPr>
              <a:t>2025</a:t>
            </a:r>
            <a:endParaRPr lang="ko-KR" altLang="en-US" b="1" dirty="0">
              <a:solidFill>
                <a:srgbClr val="57687B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0" name="TextBox 23">
            <a:extLst>
              <a:ext uri="{FF2B5EF4-FFF2-40B4-BE49-F238E27FC236}">
                <a16:creationId xmlns:a16="http://schemas.microsoft.com/office/drawing/2014/main" id="{97DE18F3-FAF2-4223-96F4-FE349B74EDA6}"/>
              </a:ext>
            </a:extLst>
          </p:cNvPr>
          <p:cNvSpPr txBox="1"/>
          <p:nvPr/>
        </p:nvSpPr>
        <p:spPr>
          <a:xfrm>
            <a:off x="10551029" y="1913802"/>
            <a:ext cx="80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rgbClr val="5768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2030</a:t>
            </a:r>
            <a:endParaRPr lang="ko-KR" altLang="en-US" b="1" dirty="0">
              <a:solidFill>
                <a:srgbClr val="57687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angle 87">
            <a:extLst>
              <a:ext uri="{FF2B5EF4-FFF2-40B4-BE49-F238E27FC236}">
                <a16:creationId xmlns:a16="http://schemas.microsoft.com/office/drawing/2014/main" id="{DC290F16-316D-4DB1-88F9-FF6DC3A5BA47}"/>
              </a:ext>
            </a:extLst>
          </p:cNvPr>
          <p:cNvSpPr/>
          <p:nvPr/>
        </p:nvSpPr>
        <p:spPr>
          <a:xfrm>
            <a:off x="5354504" y="5716718"/>
            <a:ext cx="1212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802 ton</a:t>
            </a:r>
            <a:r>
              <a:rPr lang="lt-LT" kern="0" dirty="0">
                <a:latin typeface="Segoe UI" panose="020B0502040204020203" pitchFamily="34" charset="0"/>
                <a:cs typeface="Segoe UI" panose="020B0502040204020203" pitchFamily="34" charset="0"/>
              </a:rPr>
              <a:t>ų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87">
            <a:extLst>
              <a:ext uri="{FF2B5EF4-FFF2-40B4-BE49-F238E27FC236}">
                <a16:creationId xmlns:a16="http://schemas.microsoft.com/office/drawing/2014/main" id="{60915E9E-F397-49D6-AA35-7C6F0E7B10B1}"/>
              </a:ext>
            </a:extLst>
          </p:cNvPr>
          <p:cNvSpPr/>
          <p:nvPr/>
        </p:nvSpPr>
        <p:spPr>
          <a:xfrm>
            <a:off x="7889583" y="5704575"/>
            <a:ext cx="183868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1100 ton</a:t>
            </a:r>
            <a:r>
              <a:rPr lang="lt-LT" kern="0" dirty="0">
                <a:latin typeface="Segoe UI" panose="020B0502040204020203" pitchFamily="34" charset="0"/>
                <a:cs typeface="Segoe UI" panose="020B0502040204020203" pitchFamily="34" charset="0"/>
              </a:rPr>
              <a:t>ų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tangle 87">
            <a:extLst>
              <a:ext uri="{FF2B5EF4-FFF2-40B4-BE49-F238E27FC236}">
                <a16:creationId xmlns:a16="http://schemas.microsoft.com/office/drawing/2014/main" id="{97F380AA-0C74-4129-8DDD-79A6ED5E5285}"/>
              </a:ext>
            </a:extLst>
          </p:cNvPr>
          <p:cNvSpPr/>
          <p:nvPr/>
        </p:nvSpPr>
        <p:spPr>
          <a:xfrm>
            <a:off x="10365387" y="5704575"/>
            <a:ext cx="15671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1200 ton</a:t>
            </a:r>
            <a:r>
              <a:rPr lang="lt-LT" kern="0" dirty="0">
                <a:latin typeface="Segoe UI" panose="020B0502040204020203" pitchFamily="34" charset="0"/>
                <a:cs typeface="Segoe UI" panose="020B0502040204020203" pitchFamily="34" charset="0"/>
              </a:rPr>
              <a:t>ų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08768F-AA7C-431C-955A-DE3964F8DECB}"/>
              </a:ext>
            </a:extLst>
          </p:cNvPr>
          <p:cNvSpPr txBox="1"/>
          <p:nvPr/>
        </p:nvSpPr>
        <p:spPr>
          <a:xfrm>
            <a:off x="1190866" y="5714248"/>
            <a:ext cx="33509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Segoe UI" panose="020B0502040204020203" pitchFamily="34" charset="0"/>
                <a:cs typeface="Segoe UI" panose="020B0502040204020203" pitchFamily="34" charset="0"/>
              </a:rPr>
              <a:t>Ekologinės akvakultūros kiekis (t)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+66%</a:t>
            </a:r>
            <a:r>
              <a:rPr lang="lt-L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lt-LT" dirty="0"/>
              <a:t> </a:t>
            </a:r>
          </a:p>
        </p:txBody>
      </p:sp>
      <p:sp>
        <p:nvSpPr>
          <p:cNvPr id="74" name="Rectangle 87">
            <a:extLst>
              <a:ext uri="{FF2B5EF4-FFF2-40B4-BE49-F238E27FC236}">
                <a16:creationId xmlns:a16="http://schemas.microsoft.com/office/drawing/2014/main" id="{13517C5E-649C-411B-86F5-66711C020D0B}"/>
              </a:ext>
            </a:extLst>
          </p:cNvPr>
          <p:cNvSpPr/>
          <p:nvPr/>
        </p:nvSpPr>
        <p:spPr>
          <a:xfrm>
            <a:off x="5140105" y="4213150"/>
            <a:ext cx="140215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r>
              <a:rPr lang="lt-LT" kern="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6 </a:t>
            </a:r>
            <a:endParaRPr lang="lt-LT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lt-LT" kern="0" dirty="0">
                <a:latin typeface="Segoe UI" panose="020B0502040204020203" pitchFamily="34" charset="0"/>
                <a:cs typeface="Segoe UI" panose="020B0502040204020203" pitchFamily="34" charset="0"/>
              </a:rPr>
              <a:t>ln.</a:t>
            </a: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kern="0" dirty="0">
                <a:latin typeface="Segoe UI" panose="020B0502040204020203" pitchFamily="34" charset="0"/>
                <a:cs typeface="Segoe UI" panose="020B0502040204020203" pitchFamily="34" charset="0"/>
              </a:rPr>
              <a:t>Eur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Rectangle 87">
            <a:extLst>
              <a:ext uri="{FF2B5EF4-FFF2-40B4-BE49-F238E27FC236}">
                <a16:creationId xmlns:a16="http://schemas.microsoft.com/office/drawing/2014/main" id="{656DC095-AFCB-4E36-A622-A15536568595}"/>
              </a:ext>
            </a:extLst>
          </p:cNvPr>
          <p:cNvSpPr/>
          <p:nvPr/>
        </p:nvSpPr>
        <p:spPr>
          <a:xfrm>
            <a:off x="7856996" y="4227847"/>
            <a:ext cx="126854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25 </a:t>
            </a:r>
            <a:endParaRPr lang="lt-LT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lt-LT" kern="0" dirty="0">
                <a:latin typeface="Segoe UI" panose="020B0502040204020203" pitchFamily="34" charset="0"/>
                <a:cs typeface="Segoe UI" panose="020B0502040204020203" pitchFamily="34" charset="0"/>
              </a:rPr>
              <a:t>ln.</a:t>
            </a: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kern="0" dirty="0">
                <a:latin typeface="Segoe UI" panose="020B0502040204020203" pitchFamily="34" charset="0"/>
                <a:cs typeface="Segoe UI" panose="020B0502040204020203" pitchFamily="34" charset="0"/>
              </a:rPr>
              <a:t>Eur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Rectangle 87">
            <a:extLst>
              <a:ext uri="{FF2B5EF4-FFF2-40B4-BE49-F238E27FC236}">
                <a16:creationId xmlns:a16="http://schemas.microsoft.com/office/drawing/2014/main" id="{D696F0AF-09AB-44E7-B9CD-076E4E16A8E6}"/>
              </a:ext>
            </a:extLst>
          </p:cNvPr>
          <p:cNvSpPr/>
          <p:nvPr/>
        </p:nvSpPr>
        <p:spPr>
          <a:xfrm>
            <a:off x="10243969" y="4219714"/>
            <a:ext cx="135537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r>
              <a:rPr lang="lt-LT" kern="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5 </a:t>
            </a:r>
            <a:endParaRPr lang="lt-LT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lt-LT" kern="0" dirty="0">
                <a:latin typeface="Segoe UI" panose="020B0502040204020203" pitchFamily="34" charset="0"/>
                <a:cs typeface="Segoe UI" panose="020B0502040204020203" pitchFamily="34" charset="0"/>
              </a:rPr>
              <a:t>mln.</a:t>
            </a: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kern="0" dirty="0">
                <a:latin typeface="Segoe UI" panose="020B0502040204020203" pitchFamily="34" charset="0"/>
                <a:cs typeface="Segoe UI" panose="020B0502040204020203" pitchFamily="34" charset="0"/>
              </a:rPr>
              <a:t>Eur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1A654EB-4708-41D0-94B2-ADFA0507751E}"/>
              </a:ext>
            </a:extLst>
          </p:cNvPr>
          <p:cNvSpPr txBox="1"/>
          <p:nvPr/>
        </p:nvSpPr>
        <p:spPr>
          <a:xfrm>
            <a:off x="1187142" y="4342511"/>
            <a:ext cx="33509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Segoe UI" panose="020B0502040204020203" pitchFamily="34" charset="0"/>
                <a:cs typeface="Segoe UI" panose="020B0502040204020203" pitchFamily="34" charset="0"/>
              </a:rPr>
              <a:t>Užaugintos ir realizuotos akvakultūros produkcijos vertė (E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ur</a:t>
            </a:r>
            <a:r>
              <a:rPr lang="lt-LT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+100%</a:t>
            </a:r>
            <a:r>
              <a:rPr lang="lt-L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lt-LT" dirty="0"/>
              <a:t> </a:t>
            </a:r>
          </a:p>
        </p:txBody>
      </p:sp>
      <p:sp>
        <p:nvSpPr>
          <p:cNvPr id="87" name="Rectangle 87">
            <a:extLst>
              <a:ext uri="{FF2B5EF4-FFF2-40B4-BE49-F238E27FC236}">
                <a16:creationId xmlns:a16="http://schemas.microsoft.com/office/drawing/2014/main" id="{F053E7A6-2686-4B07-B0CC-BC681F4FE313}"/>
              </a:ext>
            </a:extLst>
          </p:cNvPr>
          <p:cNvSpPr/>
          <p:nvPr/>
        </p:nvSpPr>
        <p:spPr>
          <a:xfrm>
            <a:off x="10319892" y="2924376"/>
            <a:ext cx="127945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8500 ton</a:t>
            </a:r>
            <a:r>
              <a:rPr lang="lt-LT" kern="0" dirty="0">
                <a:latin typeface="Segoe UI" panose="020B0502040204020203" pitchFamily="34" charset="0"/>
                <a:cs typeface="Segoe UI" panose="020B0502040204020203" pitchFamily="34" charset="0"/>
              </a:rPr>
              <a:t>ų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AA0CE68-5763-4B5B-9BDC-A00C7C7A75AF}"/>
              </a:ext>
            </a:extLst>
          </p:cNvPr>
          <p:cNvSpPr txBox="1"/>
          <p:nvPr/>
        </p:nvSpPr>
        <p:spPr>
          <a:xfrm>
            <a:off x="1187142" y="2849840"/>
            <a:ext cx="33509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Segoe UI" panose="020B0502040204020203" pitchFamily="34" charset="0"/>
                <a:cs typeface="Segoe UI" panose="020B0502040204020203" pitchFamily="34" charset="0"/>
              </a:rPr>
              <a:t>Užaugintos ir realizuotos akvakultūros produkcijos kiekis (t)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+100%</a:t>
            </a:r>
            <a:r>
              <a:rPr lang="lt-L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lt-LT" dirty="0"/>
              <a:t>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D5779A2-0A2B-442B-87FC-025AA8D4CEE4}"/>
              </a:ext>
            </a:extLst>
          </p:cNvPr>
          <p:cNvSpPr txBox="1"/>
          <p:nvPr/>
        </p:nvSpPr>
        <p:spPr>
          <a:xfrm>
            <a:off x="5279609" y="2942173"/>
            <a:ext cx="1220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4400 ton</a:t>
            </a:r>
            <a:r>
              <a:rPr lang="lt-LT" kern="0" dirty="0">
                <a:latin typeface="Segoe UI" panose="020B0502040204020203" pitchFamily="34" charset="0"/>
                <a:cs typeface="Segoe UI" panose="020B0502040204020203" pitchFamily="34" charset="0"/>
              </a:rPr>
              <a:t>ų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9D1EAD9-982B-4247-BAE2-6213BCA1824E}"/>
              </a:ext>
            </a:extLst>
          </p:cNvPr>
          <p:cNvSpPr txBox="1"/>
          <p:nvPr/>
        </p:nvSpPr>
        <p:spPr>
          <a:xfrm>
            <a:off x="7929294" y="2964175"/>
            <a:ext cx="1280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8000 ton</a:t>
            </a:r>
            <a:r>
              <a:rPr lang="lt-LT" kern="0" dirty="0">
                <a:latin typeface="Segoe UI" panose="020B0502040204020203" pitchFamily="34" charset="0"/>
                <a:cs typeface="Segoe UI" panose="020B0502040204020203" pitchFamily="34" charset="0"/>
              </a:rPr>
              <a:t>ų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Stačiakampis: suapvalinti kampai 102">
            <a:extLst>
              <a:ext uri="{FF2B5EF4-FFF2-40B4-BE49-F238E27FC236}">
                <a16:creationId xmlns:a16="http://schemas.microsoft.com/office/drawing/2014/main" id="{89B1383F-66E4-4570-8FA0-80B967299BF2}"/>
              </a:ext>
            </a:extLst>
          </p:cNvPr>
          <p:cNvSpPr/>
          <p:nvPr/>
        </p:nvSpPr>
        <p:spPr>
          <a:xfrm>
            <a:off x="7889584" y="2738976"/>
            <a:ext cx="1180771" cy="923330"/>
          </a:xfrm>
          <a:prstGeom prst="roundRect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4" name="Stačiakampis: suapvalinti kampai 103">
            <a:extLst>
              <a:ext uri="{FF2B5EF4-FFF2-40B4-BE49-F238E27FC236}">
                <a16:creationId xmlns:a16="http://schemas.microsoft.com/office/drawing/2014/main" id="{71E9967D-1974-4511-BD68-0A46E0ACBF97}"/>
              </a:ext>
            </a:extLst>
          </p:cNvPr>
          <p:cNvSpPr/>
          <p:nvPr/>
        </p:nvSpPr>
        <p:spPr>
          <a:xfrm>
            <a:off x="10291951" y="2710400"/>
            <a:ext cx="1180771" cy="923330"/>
          </a:xfrm>
          <a:prstGeom prst="roundRect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5" name="Stačiakampis: suapvalinti kampai 104">
            <a:extLst>
              <a:ext uri="{FF2B5EF4-FFF2-40B4-BE49-F238E27FC236}">
                <a16:creationId xmlns:a16="http://schemas.microsoft.com/office/drawing/2014/main" id="{966359D1-43E9-411E-AE43-48C8516D717C}"/>
              </a:ext>
            </a:extLst>
          </p:cNvPr>
          <p:cNvSpPr/>
          <p:nvPr/>
        </p:nvSpPr>
        <p:spPr>
          <a:xfrm>
            <a:off x="5276467" y="4080280"/>
            <a:ext cx="1180771" cy="923330"/>
          </a:xfrm>
          <a:prstGeom prst="roundRect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6" name="Stačiakampis: suapvalinti kampai 105">
            <a:extLst>
              <a:ext uri="{FF2B5EF4-FFF2-40B4-BE49-F238E27FC236}">
                <a16:creationId xmlns:a16="http://schemas.microsoft.com/office/drawing/2014/main" id="{C0C39F69-8BBD-4BED-B30E-E03D9C21BD01}"/>
              </a:ext>
            </a:extLst>
          </p:cNvPr>
          <p:cNvSpPr/>
          <p:nvPr/>
        </p:nvSpPr>
        <p:spPr>
          <a:xfrm>
            <a:off x="7889584" y="4102366"/>
            <a:ext cx="1180771" cy="923330"/>
          </a:xfrm>
          <a:prstGeom prst="roundRect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0" name="Stačiakampis: suapvalinti kampai 109">
            <a:extLst>
              <a:ext uri="{FF2B5EF4-FFF2-40B4-BE49-F238E27FC236}">
                <a16:creationId xmlns:a16="http://schemas.microsoft.com/office/drawing/2014/main" id="{3D7FAAA0-04E4-4809-9791-43A2AB3DB54F}"/>
              </a:ext>
            </a:extLst>
          </p:cNvPr>
          <p:cNvSpPr/>
          <p:nvPr/>
        </p:nvSpPr>
        <p:spPr>
          <a:xfrm>
            <a:off x="5279609" y="2693611"/>
            <a:ext cx="1180771" cy="923330"/>
          </a:xfrm>
          <a:prstGeom prst="roundRect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1" name="Stačiakampis: suapvalinti kampai 110">
            <a:extLst>
              <a:ext uri="{FF2B5EF4-FFF2-40B4-BE49-F238E27FC236}">
                <a16:creationId xmlns:a16="http://schemas.microsoft.com/office/drawing/2014/main" id="{0099850C-5BC1-4E7A-A654-E57D9A23D4B5}"/>
              </a:ext>
            </a:extLst>
          </p:cNvPr>
          <p:cNvSpPr/>
          <p:nvPr/>
        </p:nvSpPr>
        <p:spPr>
          <a:xfrm>
            <a:off x="5276467" y="5455690"/>
            <a:ext cx="1180771" cy="923330"/>
          </a:xfrm>
          <a:prstGeom prst="roundRect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2" name="Stačiakampis: suapvalinti kampai 111">
            <a:extLst>
              <a:ext uri="{FF2B5EF4-FFF2-40B4-BE49-F238E27FC236}">
                <a16:creationId xmlns:a16="http://schemas.microsoft.com/office/drawing/2014/main" id="{D5B9AC60-55F6-4E94-A861-DD9372B095DA}"/>
              </a:ext>
            </a:extLst>
          </p:cNvPr>
          <p:cNvSpPr/>
          <p:nvPr/>
        </p:nvSpPr>
        <p:spPr>
          <a:xfrm>
            <a:off x="10319892" y="4102366"/>
            <a:ext cx="1180771" cy="923330"/>
          </a:xfrm>
          <a:prstGeom prst="roundRect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3" name="Stačiakampis: suapvalinti kampai 112">
            <a:extLst>
              <a:ext uri="{FF2B5EF4-FFF2-40B4-BE49-F238E27FC236}">
                <a16:creationId xmlns:a16="http://schemas.microsoft.com/office/drawing/2014/main" id="{73C3B6AD-FADC-4780-9AB7-59542A914090}"/>
              </a:ext>
            </a:extLst>
          </p:cNvPr>
          <p:cNvSpPr/>
          <p:nvPr/>
        </p:nvSpPr>
        <p:spPr>
          <a:xfrm>
            <a:off x="7889583" y="5439719"/>
            <a:ext cx="1180771" cy="923330"/>
          </a:xfrm>
          <a:prstGeom prst="roundRect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4" name="Stačiakampis: suapvalinti kampai 113">
            <a:extLst>
              <a:ext uri="{FF2B5EF4-FFF2-40B4-BE49-F238E27FC236}">
                <a16:creationId xmlns:a16="http://schemas.microsoft.com/office/drawing/2014/main" id="{7B911017-35C1-4617-A94B-75AFEEA51908}"/>
              </a:ext>
            </a:extLst>
          </p:cNvPr>
          <p:cNvSpPr/>
          <p:nvPr/>
        </p:nvSpPr>
        <p:spPr>
          <a:xfrm>
            <a:off x="10363271" y="5427576"/>
            <a:ext cx="1180771" cy="923330"/>
          </a:xfrm>
          <a:prstGeom prst="roundRect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5" name="Oval 4">
            <a:extLst>
              <a:ext uri="{FF2B5EF4-FFF2-40B4-BE49-F238E27FC236}">
                <a16:creationId xmlns:a16="http://schemas.microsoft.com/office/drawing/2014/main" id="{4334506F-6CB4-4C0E-AE59-731BFBCAB4D1}"/>
              </a:ext>
            </a:extLst>
          </p:cNvPr>
          <p:cNvSpPr/>
          <p:nvPr/>
        </p:nvSpPr>
        <p:spPr>
          <a:xfrm>
            <a:off x="8402019" y="2368120"/>
            <a:ext cx="101832" cy="1031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66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41">
            <a:extLst>
              <a:ext uri="{FF2B5EF4-FFF2-40B4-BE49-F238E27FC236}">
                <a16:creationId xmlns:a16="http://schemas.microsoft.com/office/drawing/2014/main" id="{006262B4-3D8A-4571-AA54-AF0FCF2BE0C1}"/>
              </a:ext>
            </a:extLst>
          </p:cNvPr>
          <p:cNvSpPr/>
          <p:nvPr/>
        </p:nvSpPr>
        <p:spPr>
          <a:xfrm>
            <a:off x="2924816" y="2874450"/>
            <a:ext cx="949269" cy="394755"/>
          </a:xfrm>
          <a:prstGeom prst="roundRect">
            <a:avLst/>
          </a:prstGeom>
          <a:solidFill>
            <a:srgbClr val="87B7D1"/>
          </a:solidFill>
          <a:ln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88258" y="135357"/>
            <a:ext cx="12192000" cy="13620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44" name="Rectangle 66">
            <a:extLst>
              <a:ext uri="{FF2B5EF4-FFF2-40B4-BE49-F238E27FC236}">
                <a16:creationId xmlns:a16="http://schemas.microsoft.com/office/drawing/2014/main" id="{52B59E6C-EF46-4814-A9CF-665D735B23E6}"/>
              </a:ext>
            </a:extLst>
          </p:cNvPr>
          <p:cNvSpPr/>
          <p:nvPr/>
        </p:nvSpPr>
        <p:spPr>
          <a:xfrm>
            <a:off x="88258" y="401881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Akvakultūra Lietuvoje </a:t>
            </a:r>
          </a:p>
        </p:txBody>
      </p:sp>
      <p:sp>
        <p:nvSpPr>
          <p:cNvPr id="54" name="Pavadinimas 1">
            <a:extLst>
              <a:ext uri="{FF2B5EF4-FFF2-40B4-BE49-F238E27FC236}">
                <a16:creationId xmlns:a16="http://schemas.microsoft.com/office/drawing/2014/main" id="{51CDF29A-530D-4B2E-B974-052537F944D7}"/>
              </a:ext>
            </a:extLst>
          </p:cNvPr>
          <p:cNvSpPr txBox="1">
            <a:spLocks/>
          </p:cNvSpPr>
          <p:nvPr/>
        </p:nvSpPr>
        <p:spPr>
          <a:xfrm>
            <a:off x="-668066" y="1531185"/>
            <a:ext cx="11285892" cy="825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t-LT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Lietuvos akvakult</a:t>
            </a:r>
            <a:r>
              <a:rPr lang="lt-LT" sz="3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ūra </a:t>
            </a:r>
            <a:r>
              <a:rPr lang="en-US" sz="3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2021-2030 m.</a:t>
            </a:r>
            <a:r>
              <a:rPr lang="lt-LT" sz="3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36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n-US" sz="36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alt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" name="Stačiakampis: suapvalinti kampai 62">
            <a:extLst>
              <a:ext uri="{FF2B5EF4-FFF2-40B4-BE49-F238E27FC236}">
                <a16:creationId xmlns:a16="http://schemas.microsoft.com/office/drawing/2014/main" id="{DD256A97-614F-4B95-8599-8CE6AD0CF14C}"/>
              </a:ext>
            </a:extLst>
          </p:cNvPr>
          <p:cNvSpPr/>
          <p:nvPr/>
        </p:nvSpPr>
        <p:spPr>
          <a:xfrm>
            <a:off x="979411" y="3122947"/>
            <a:ext cx="4709387" cy="2658763"/>
          </a:xfrm>
          <a:prstGeom prst="roundRect">
            <a:avLst/>
          </a:prstGeom>
          <a:noFill/>
          <a:ln w="76200"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Rodyklė: žemyn 4">
            <a:extLst>
              <a:ext uri="{FF2B5EF4-FFF2-40B4-BE49-F238E27FC236}">
                <a16:creationId xmlns:a16="http://schemas.microsoft.com/office/drawing/2014/main" id="{0AA061D9-573E-46E1-AA4E-99C41D0D568D}"/>
              </a:ext>
            </a:extLst>
          </p:cNvPr>
          <p:cNvSpPr/>
          <p:nvPr/>
        </p:nvSpPr>
        <p:spPr>
          <a:xfrm rot="16200000">
            <a:off x="5699646" y="4262310"/>
            <a:ext cx="625895" cy="377462"/>
          </a:xfrm>
          <a:prstGeom prst="downArrow">
            <a:avLst/>
          </a:prstGeom>
          <a:solidFill>
            <a:srgbClr val="87B7D1"/>
          </a:solidFill>
          <a:ln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CED8237-DCC2-4C0C-971A-7F35B182DAE8}"/>
              </a:ext>
            </a:extLst>
          </p:cNvPr>
          <p:cNvSpPr txBox="1"/>
          <p:nvPr/>
        </p:nvSpPr>
        <p:spPr>
          <a:xfrm>
            <a:off x="1136106" y="3184758"/>
            <a:ext cx="4620224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t-LT" altLang="lt-LT" sz="1600" dirty="0">
                <a:latin typeface="Segoe UI" panose="020B0502040204020203" pitchFamily="34" charset="0"/>
                <a:cs typeface="Segoe UI" panose="020B0502040204020203" pitchFamily="34" charset="0"/>
              </a:rPr>
              <a:t>Klimato kaitos poveikio švelninimas ir bioįvairovės išsaugojimas;</a:t>
            </a:r>
            <a:endParaRPr lang="en-US" altLang="lt-LT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t-LT" altLang="lt-LT" sz="1600" dirty="0">
                <a:latin typeface="Segoe UI" panose="020B0502040204020203" pitchFamily="34" charset="0"/>
                <a:cs typeface="Segoe UI" panose="020B0502040204020203" pitchFamily="34" charset="0"/>
              </a:rPr>
              <a:t>UAS ir produktyvių inovacijų plėtojimas;</a:t>
            </a:r>
            <a:endParaRPr lang="en-US" altLang="lt-LT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t-LT" altLang="lt-LT" sz="1600" dirty="0">
                <a:latin typeface="Segoe UI" panose="020B0502040204020203" pitchFamily="34" charset="0"/>
                <a:cs typeface="Segoe UI" panose="020B0502040204020203" pitchFamily="34" charset="0"/>
              </a:rPr>
              <a:t>Ekologinės ir kokybės sistemomis paremtos produkcijos skatinimas; </a:t>
            </a:r>
            <a:endParaRPr lang="en-US" altLang="lt-LT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t-LT" altLang="lt-LT" sz="1600" dirty="0">
                <a:latin typeface="Segoe UI" panose="020B0502040204020203" pitchFamily="34" charset="0"/>
                <a:cs typeface="Segoe UI" panose="020B0502040204020203" pitchFamily="34" charset="0"/>
              </a:rPr>
              <a:t>Inovacijų ir skaitmeninimo diegimas akvakultūros įmonėse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t-LT" altLang="lt-LT" sz="1600" dirty="0">
                <a:latin typeface="Segoe UI" panose="020B0502040204020203" pitchFamily="34" charset="0"/>
                <a:cs typeface="Segoe UI" panose="020B0502040204020203" pitchFamily="34" charset="0"/>
              </a:rPr>
              <a:t>Mėlynoji ekonomika </a:t>
            </a:r>
            <a:r>
              <a:rPr lang="en-US" altLang="lt-LT" sz="1600" dirty="0">
                <a:latin typeface="Segoe UI" panose="020B0502040204020203" pitchFamily="34" charset="0"/>
                <a:cs typeface="Segoe UI" panose="020B0502040204020203" pitchFamily="34" charset="0"/>
              </a:rPr>
              <a:t>vietos bendruomen</a:t>
            </a:r>
            <a:r>
              <a:rPr lang="lt-LT" altLang="lt-LT" sz="1600" dirty="0">
                <a:latin typeface="Segoe UI" panose="020B0502040204020203" pitchFamily="34" charset="0"/>
                <a:cs typeface="Segoe UI" panose="020B0502040204020203" pitchFamily="34" charset="0"/>
              </a:rPr>
              <a:t>ėse</a:t>
            </a:r>
            <a:endParaRPr lang="en-US" altLang="lt-LT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4E47CD6-846A-4362-AFDC-F03FAECC7797}"/>
              </a:ext>
            </a:extLst>
          </p:cNvPr>
          <p:cNvSpPr txBox="1"/>
          <p:nvPr/>
        </p:nvSpPr>
        <p:spPr>
          <a:xfrm>
            <a:off x="6463684" y="3307434"/>
            <a:ext cx="454169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t-LT" altLang="lt-LT" sz="1600" dirty="0">
                <a:latin typeface="Segoe UI" panose="020B0502040204020203" pitchFamily="34" charset="0"/>
                <a:cs typeface="Segoe UI" panose="020B0502040204020203" pitchFamily="34" charset="0"/>
              </a:rPr>
              <a:t>Kompensacijos už aplinkosaugos paslaugas;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t-LT" altLang="lt-LT" sz="1600" dirty="0">
                <a:latin typeface="Segoe UI" panose="020B0502040204020203" pitchFamily="34" charset="0"/>
                <a:cs typeface="Segoe UI" panose="020B0502040204020203" pitchFamily="34" charset="0"/>
              </a:rPr>
              <a:t>Tolesnės investicijos į UAS, atsinaujinančius energijos išteklius;</a:t>
            </a:r>
            <a:endParaRPr lang="en-US" altLang="lt-LT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t-LT" altLang="lt-LT" sz="1600" dirty="0">
                <a:latin typeface="Segoe UI" panose="020B0502040204020203" pitchFamily="34" charset="0"/>
                <a:cs typeface="Segoe UI" panose="020B0502040204020203" pitchFamily="34" charset="0"/>
              </a:rPr>
              <a:t>Verslo ir mokslo bendradarbiavimas;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t-LT" altLang="lt-LT" sz="1600" dirty="0">
                <a:latin typeface="Segoe UI" panose="020B0502040204020203" pitchFamily="34" charset="0"/>
                <a:cs typeface="Segoe UI" panose="020B0502040204020203" pitchFamily="34" charset="0"/>
              </a:rPr>
              <a:t>Investicijos į perdirbimą ir rinkodarą, trumpųjų maisto tiekimo grandinių vystymas;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t-LT" sz="1600" dirty="0">
                <a:latin typeface="Segoe UI" panose="020B0502040204020203" pitchFamily="34" charset="0"/>
                <a:cs typeface="Segoe UI" panose="020B0502040204020203" pitchFamily="34" charset="0"/>
              </a:rPr>
              <a:t>Gyvūnų sveikatos ir gerovės priemonės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EC271-196C-4CB5-BABA-FCE391C1A3F1}"/>
              </a:ext>
            </a:extLst>
          </p:cNvPr>
          <p:cNvSpPr txBox="1"/>
          <p:nvPr/>
        </p:nvSpPr>
        <p:spPr>
          <a:xfrm>
            <a:off x="2533784" y="2875002"/>
            <a:ext cx="167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Kas</a:t>
            </a:r>
            <a:endParaRPr lang="lt-LT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Rectangle 50">
            <a:extLst>
              <a:ext uri="{FF2B5EF4-FFF2-40B4-BE49-F238E27FC236}">
                <a16:creationId xmlns:a16="http://schemas.microsoft.com/office/drawing/2014/main" id="{A537F811-DCDB-4C45-8E21-4F2B408F30A0}"/>
              </a:ext>
            </a:extLst>
          </p:cNvPr>
          <p:cNvSpPr/>
          <p:nvPr/>
        </p:nvSpPr>
        <p:spPr>
          <a:xfrm>
            <a:off x="1175476" y="2242023"/>
            <a:ext cx="10811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cap="all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Tvaresn</a:t>
            </a:r>
            <a:r>
              <a:rPr lang="lt-LT" sz="2000" cap="all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is, žalesnis, gyvybingas ir atsparus akvakultūros sektorius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Slide Number Placeholder 12">
            <a:extLst>
              <a:ext uri="{FF2B5EF4-FFF2-40B4-BE49-F238E27FC236}">
                <a16:creationId xmlns:a16="http://schemas.microsoft.com/office/drawing/2014/main" id="{754D196D-0251-4598-8C6B-E2F6D7C2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548" y="6492875"/>
            <a:ext cx="523452" cy="365125"/>
          </a:xfrm>
        </p:spPr>
        <p:txBody>
          <a:bodyPr/>
          <a:lstStyle/>
          <a:p>
            <a:pPr algn="l"/>
            <a:fld id="{96E69268-9C8B-4EBF-A9EE-DC5DC2D48DC3}" type="slidenum">
              <a:rPr lang="en-US" sz="1400" smtClean="0"/>
              <a:pPr algn="l"/>
              <a:t>11</a:t>
            </a:fld>
            <a:endParaRPr lang="en-US" sz="1400" dirty="0"/>
          </a:p>
        </p:txBody>
      </p:sp>
      <p:sp>
        <p:nvSpPr>
          <p:cNvPr id="31" name="Rounded Rectangle 41">
            <a:extLst>
              <a:ext uri="{FF2B5EF4-FFF2-40B4-BE49-F238E27FC236}">
                <a16:creationId xmlns:a16="http://schemas.microsoft.com/office/drawing/2014/main" id="{293B1BB3-90A3-4B21-BBC4-D6BD1ABF5C12}"/>
              </a:ext>
            </a:extLst>
          </p:cNvPr>
          <p:cNvSpPr/>
          <p:nvPr/>
        </p:nvSpPr>
        <p:spPr>
          <a:xfrm>
            <a:off x="8361464" y="2922127"/>
            <a:ext cx="949269" cy="394755"/>
          </a:xfrm>
          <a:prstGeom prst="roundRect">
            <a:avLst/>
          </a:prstGeom>
          <a:solidFill>
            <a:srgbClr val="87B7D1"/>
          </a:solidFill>
          <a:ln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6" name="Stačiakampis: suapvalinti kampai 25">
            <a:extLst>
              <a:ext uri="{FF2B5EF4-FFF2-40B4-BE49-F238E27FC236}">
                <a16:creationId xmlns:a16="http://schemas.microsoft.com/office/drawing/2014/main" id="{32265756-8032-4989-BAAD-3F868F580A37}"/>
              </a:ext>
            </a:extLst>
          </p:cNvPr>
          <p:cNvSpPr/>
          <p:nvPr/>
        </p:nvSpPr>
        <p:spPr>
          <a:xfrm>
            <a:off x="6295990" y="3120375"/>
            <a:ext cx="4709387" cy="2661335"/>
          </a:xfrm>
          <a:prstGeom prst="roundRect">
            <a:avLst/>
          </a:prstGeom>
          <a:noFill/>
          <a:ln w="76200"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00BD8-6422-4D01-91E7-0863E1A34225}"/>
              </a:ext>
            </a:extLst>
          </p:cNvPr>
          <p:cNvSpPr txBox="1"/>
          <p:nvPr/>
        </p:nvSpPr>
        <p:spPr>
          <a:xfrm>
            <a:off x="8056278" y="2895261"/>
            <a:ext cx="15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Kaip</a:t>
            </a:r>
            <a:endParaRPr lang="lt-LT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BD8D7-074F-4D87-A8DC-EFFD79E0B39D}"/>
              </a:ext>
            </a:extLst>
          </p:cNvPr>
          <p:cNvSpPr txBox="1"/>
          <p:nvPr/>
        </p:nvSpPr>
        <p:spPr>
          <a:xfrm>
            <a:off x="1403093" y="5887856"/>
            <a:ext cx="321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Lietuvos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akvakult</a:t>
            </a:r>
            <a:r>
              <a:rPr lang="lt-LT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ūros plėtros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2021-2030 m</a:t>
            </a:r>
            <a:r>
              <a:rPr lang="lt-LT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planas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A80C98-7142-4AA1-A7DA-9D413A017820}"/>
              </a:ext>
            </a:extLst>
          </p:cNvPr>
          <p:cNvSpPr txBox="1"/>
          <p:nvPr/>
        </p:nvSpPr>
        <p:spPr>
          <a:xfrm>
            <a:off x="6989095" y="5891646"/>
            <a:ext cx="349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2021-2027 m. </a:t>
            </a:r>
            <a:r>
              <a:rPr lang="lt-LT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Europos jūrų reikalų, žuvininkystės ir akvakultūros fondas (EJRŽAF)</a:t>
            </a:r>
          </a:p>
        </p:txBody>
      </p:sp>
    </p:spTree>
    <p:extLst>
      <p:ext uri="{BB962C8B-B14F-4D97-AF65-F5344CB8AC3E}">
        <p14:creationId xmlns:p14="http://schemas.microsoft.com/office/powerpoint/2010/main" val="31611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2">
            <a:extLst>
              <a:ext uri="{FF2B5EF4-FFF2-40B4-BE49-F238E27FC236}">
                <a16:creationId xmlns:a16="http://schemas.microsoft.com/office/drawing/2014/main" id="{12643263-7A80-4A4C-B1A4-B477574F5353}"/>
              </a:ext>
            </a:extLst>
          </p:cNvPr>
          <p:cNvSpPr/>
          <p:nvPr/>
        </p:nvSpPr>
        <p:spPr>
          <a:xfrm>
            <a:off x="0" y="2563296"/>
            <a:ext cx="12192000" cy="13620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3052F-EE80-444E-944E-5FD9D783D1C6}"/>
              </a:ext>
            </a:extLst>
          </p:cNvPr>
          <p:cNvSpPr txBox="1"/>
          <p:nvPr/>
        </p:nvSpPr>
        <p:spPr>
          <a:xfrm>
            <a:off x="4293931" y="2982723"/>
            <a:ext cx="838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altLang="lt-LT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AČIŪ UŽ JŪSŲ DĖMESĮ</a:t>
            </a:r>
            <a:r>
              <a:rPr lang="en-US" altLang="lt-LT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lt-LT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06365EB4-016C-4167-B863-7A8085EB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4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27"/>
          <p:cNvSpPr>
            <a:spLocks noEditPoints="1"/>
          </p:cNvSpPr>
          <p:nvPr/>
        </p:nvSpPr>
        <p:spPr bwMode="auto">
          <a:xfrm>
            <a:off x="5918949" y="3734212"/>
            <a:ext cx="354105" cy="435808"/>
          </a:xfrm>
          <a:custGeom>
            <a:avLst/>
            <a:gdLst>
              <a:gd name="T0" fmla="*/ 313 w 3584"/>
              <a:gd name="T1" fmla="*/ 3093 h 3573"/>
              <a:gd name="T2" fmla="*/ 1026 w 3584"/>
              <a:gd name="T3" fmla="*/ 3273 h 3573"/>
              <a:gd name="T4" fmla="*/ 1796 w 3584"/>
              <a:gd name="T5" fmla="*/ 3154 h 3573"/>
              <a:gd name="T6" fmla="*/ 2215 w 3584"/>
              <a:gd name="T7" fmla="*/ 2802 h 3573"/>
              <a:gd name="T8" fmla="*/ 2152 w 3584"/>
              <a:gd name="T9" fmla="*/ 3209 h 3573"/>
              <a:gd name="T10" fmla="*/ 1635 w 3584"/>
              <a:gd name="T11" fmla="*/ 3506 h 3573"/>
              <a:gd name="T12" fmla="*/ 851 w 3584"/>
              <a:gd name="T13" fmla="*/ 3556 h 3573"/>
              <a:gd name="T14" fmla="*/ 216 w 3584"/>
              <a:gd name="T15" fmla="*/ 3329 h 3573"/>
              <a:gd name="T16" fmla="*/ 0 w 3584"/>
              <a:gd name="T17" fmla="*/ 2829 h 3573"/>
              <a:gd name="T18" fmla="*/ 202 w 3584"/>
              <a:gd name="T19" fmla="*/ 2574 h 3573"/>
              <a:gd name="T20" fmla="*/ 845 w 3584"/>
              <a:gd name="T21" fmla="*/ 2810 h 3573"/>
              <a:gd name="T22" fmla="*/ 1647 w 3584"/>
              <a:gd name="T23" fmla="*/ 2758 h 3573"/>
              <a:gd name="T24" fmla="*/ 2165 w 3584"/>
              <a:gd name="T25" fmla="*/ 2448 h 3573"/>
              <a:gd name="T26" fmla="*/ 2208 w 3584"/>
              <a:gd name="T27" fmla="*/ 2674 h 3573"/>
              <a:gd name="T28" fmla="*/ 1782 w 3584"/>
              <a:gd name="T29" fmla="*/ 3011 h 3573"/>
              <a:gd name="T30" fmla="*/ 1028 w 3584"/>
              <a:gd name="T31" fmla="*/ 3125 h 3573"/>
              <a:gd name="T32" fmla="*/ 329 w 3584"/>
              <a:gd name="T33" fmla="*/ 2952 h 3573"/>
              <a:gd name="T34" fmla="*/ 3 w 3584"/>
              <a:gd name="T35" fmla="*/ 2580 h 3573"/>
              <a:gd name="T36" fmla="*/ 3581 w 3584"/>
              <a:gd name="T37" fmla="*/ 2431 h 3573"/>
              <a:gd name="T38" fmla="*/ 3257 w 3584"/>
              <a:gd name="T39" fmla="*/ 2803 h 3573"/>
              <a:gd name="T40" fmla="*/ 2556 w 3584"/>
              <a:gd name="T41" fmla="*/ 2975 h 3573"/>
              <a:gd name="T42" fmla="*/ 2740 w 3584"/>
              <a:gd name="T43" fmla="*/ 2662 h 3573"/>
              <a:gd name="T44" fmla="*/ 3384 w 3584"/>
              <a:gd name="T45" fmla="*/ 2424 h 3573"/>
              <a:gd name="T46" fmla="*/ 3584 w 3584"/>
              <a:gd name="T47" fmla="*/ 1786 h 3573"/>
              <a:gd name="T48" fmla="*/ 3368 w 3584"/>
              <a:gd name="T49" fmla="*/ 2286 h 3573"/>
              <a:gd name="T50" fmla="*/ 2734 w 3584"/>
              <a:gd name="T51" fmla="*/ 2513 h 3573"/>
              <a:gd name="T52" fmla="*/ 2558 w 3584"/>
              <a:gd name="T53" fmla="*/ 2230 h 3573"/>
              <a:gd name="T54" fmla="*/ 3272 w 3584"/>
              <a:gd name="T55" fmla="*/ 2050 h 3573"/>
              <a:gd name="T56" fmla="*/ 1121 w 3584"/>
              <a:gd name="T57" fmla="*/ 1488 h 3573"/>
              <a:gd name="T58" fmla="*/ 1849 w 3584"/>
              <a:gd name="T59" fmla="*/ 1632 h 3573"/>
              <a:gd name="T60" fmla="*/ 2226 w 3584"/>
              <a:gd name="T61" fmla="*/ 1987 h 3573"/>
              <a:gd name="T62" fmla="*/ 2073 w 3584"/>
              <a:gd name="T63" fmla="*/ 2398 h 3573"/>
              <a:gd name="T64" fmla="*/ 1474 w 3584"/>
              <a:gd name="T65" fmla="*/ 2649 h 3573"/>
              <a:gd name="T66" fmla="*/ 684 w 3584"/>
              <a:gd name="T67" fmla="*/ 2633 h 3573"/>
              <a:gd name="T68" fmla="*/ 125 w 3584"/>
              <a:gd name="T69" fmla="*/ 2358 h 3573"/>
              <a:gd name="T70" fmla="*/ 33 w 3584"/>
              <a:gd name="T71" fmla="*/ 1941 h 3573"/>
              <a:gd name="T72" fmla="*/ 459 w 3584"/>
              <a:gd name="T73" fmla="*/ 1603 h 3573"/>
              <a:gd name="T74" fmla="*/ 3576 w 3584"/>
              <a:gd name="T75" fmla="*/ 1265 h 3573"/>
              <a:gd name="T76" fmla="*/ 3460 w 3584"/>
              <a:gd name="T77" fmla="*/ 1762 h 3573"/>
              <a:gd name="T78" fmla="*/ 2900 w 3584"/>
              <a:gd name="T79" fmla="*/ 2037 h 3573"/>
              <a:gd name="T80" fmla="*/ 2376 w 3584"/>
              <a:gd name="T81" fmla="*/ 1975 h 3573"/>
              <a:gd name="T82" fmla="*/ 2740 w 3584"/>
              <a:gd name="T83" fmla="*/ 1768 h 3573"/>
              <a:gd name="T84" fmla="*/ 3384 w 3584"/>
              <a:gd name="T85" fmla="*/ 1531 h 3573"/>
              <a:gd name="T86" fmla="*/ 3584 w 3584"/>
              <a:gd name="T87" fmla="*/ 893 h 3573"/>
              <a:gd name="T88" fmla="*/ 3368 w 3584"/>
              <a:gd name="T89" fmla="*/ 1393 h 3573"/>
              <a:gd name="T90" fmla="*/ 2734 w 3584"/>
              <a:gd name="T91" fmla="*/ 1620 h 3573"/>
              <a:gd name="T92" fmla="*/ 1964 w 3584"/>
              <a:gd name="T93" fmla="*/ 1523 h 3573"/>
              <a:gd name="T94" fmla="*/ 1398 w 3584"/>
              <a:gd name="T95" fmla="*/ 1223 h 3573"/>
              <a:gd name="T96" fmla="*/ 1391 w 3584"/>
              <a:gd name="T97" fmla="*/ 914 h 3573"/>
              <a:gd name="T98" fmla="*/ 1861 w 3584"/>
              <a:gd name="T99" fmla="*/ 1246 h 3573"/>
              <a:gd name="T100" fmla="*/ 2651 w 3584"/>
              <a:gd name="T101" fmla="*/ 1332 h 3573"/>
              <a:gd name="T102" fmla="*/ 3331 w 3584"/>
              <a:gd name="T103" fmla="*/ 1122 h 3573"/>
              <a:gd name="T104" fmla="*/ 2465 w 3584"/>
              <a:gd name="T105" fmla="*/ 0 h 3573"/>
              <a:gd name="T106" fmla="*/ 3194 w 3584"/>
              <a:gd name="T107" fmla="*/ 143 h 3573"/>
              <a:gd name="T108" fmla="*/ 3570 w 3584"/>
              <a:gd name="T109" fmla="*/ 498 h 3573"/>
              <a:gd name="T110" fmla="*/ 3417 w 3584"/>
              <a:gd name="T111" fmla="*/ 908 h 3573"/>
              <a:gd name="T112" fmla="*/ 2819 w 3584"/>
              <a:gd name="T113" fmla="*/ 1160 h 3573"/>
              <a:gd name="T114" fmla="*/ 2029 w 3584"/>
              <a:gd name="T115" fmla="*/ 1144 h 3573"/>
              <a:gd name="T116" fmla="*/ 1469 w 3584"/>
              <a:gd name="T117" fmla="*/ 869 h 3573"/>
              <a:gd name="T118" fmla="*/ 1377 w 3584"/>
              <a:gd name="T119" fmla="*/ 452 h 3573"/>
              <a:gd name="T120" fmla="*/ 1803 w 3584"/>
              <a:gd name="T121" fmla="*/ 114 h 3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84" h="3573">
                <a:moveTo>
                  <a:pt x="10" y="2754"/>
                </a:moveTo>
                <a:lnTo>
                  <a:pt x="25" y="2802"/>
                </a:lnTo>
                <a:lnTo>
                  <a:pt x="47" y="2850"/>
                </a:lnTo>
                <a:lnTo>
                  <a:pt x="76" y="2895"/>
                </a:lnTo>
                <a:lnTo>
                  <a:pt x="112" y="2939"/>
                </a:lnTo>
                <a:lnTo>
                  <a:pt x="153" y="2981"/>
                </a:lnTo>
                <a:lnTo>
                  <a:pt x="202" y="3020"/>
                </a:lnTo>
                <a:lnTo>
                  <a:pt x="255" y="3058"/>
                </a:lnTo>
                <a:lnTo>
                  <a:pt x="313" y="3093"/>
                </a:lnTo>
                <a:lnTo>
                  <a:pt x="377" y="3125"/>
                </a:lnTo>
                <a:lnTo>
                  <a:pt x="445" y="3154"/>
                </a:lnTo>
                <a:lnTo>
                  <a:pt x="517" y="3182"/>
                </a:lnTo>
                <a:lnTo>
                  <a:pt x="593" y="3205"/>
                </a:lnTo>
                <a:lnTo>
                  <a:pt x="674" y="3226"/>
                </a:lnTo>
                <a:lnTo>
                  <a:pt x="758" y="3243"/>
                </a:lnTo>
                <a:lnTo>
                  <a:pt x="845" y="3257"/>
                </a:lnTo>
                <a:lnTo>
                  <a:pt x="934" y="3268"/>
                </a:lnTo>
                <a:lnTo>
                  <a:pt x="1026" y="3273"/>
                </a:lnTo>
                <a:lnTo>
                  <a:pt x="1121" y="3275"/>
                </a:lnTo>
                <a:lnTo>
                  <a:pt x="1215" y="3273"/>
                </a:lnTo>
                <a:lnTo>
                  <a:pt x="1306" y="3268"/>
                </a:lnTo>
                <a:lnTo>
                  <a:pt x="1397" y="3257"/>
                </a:lnTo>
                <a:lnTo>
                  <a:pt x="1483" y="3243"/>
                </a:lnTo>
                <a:lnTo>
                  <a:pt x="1567" y="3226"/>
                </a:lnTo>
                <a:lnTo>
                  <a:pt x="1647" y="3205"/>
                </a:lnTo>
                <a:lnTo>
                  <a:pt x="1723" y="3182"/>
                </a:lnTo>
                <a:lnTo>
                  <a:pt x="1796" y="3154"/>
                </a:lnTo>
                <a:lnTo>
                  <a:pt x="1863" y="3125"/>
                </a:lnTo>
                <a:lnTo>
                  <a:pt x="1927" y="3093"/>
                </a:lnTo>
                <a:lnTo>
                  <a:pt x="1986" y="3058"/>
                </a:lnTo>
                <a:lnTo>
                  <a:pt x="2039" y="3020"/>
                </a:lnTo>
                <a:lnTo>
                  <a:pt x="2087" y="2981"/>
                </a:lnTo>
                <a:lnTo>
                  <a:pt x="2128" y="2939"/>
                </a:lnTo>
                <a:lnTo>
                  <a:pt x="2165" y="2895"/>
                </a:lnTo>
                <a:lnTo>
                  <a:pt x="2193" y="2850"/>
                </a:lnTo>
                <a:lnTo>
                  <a:pt x="2215" y="2802"/>
                </a:lnTo>
                <a:lnTo>
                  <a:pt x="2231" y="2754"/>
                </a:lnTo>
                <a:lnTo>
                  <a:pt x="2237" y="2791"/>
                </a:lnTo>
                <a:lnTo>
                  <a:pt x="2241" y="2829"/>
                </a:lnTo>
                <a:lnTo>
                  <a:pt x="2241" y="2977"/>
                </a:lnTo>
                <a:lnTo>
                  <a:pt x="2237" y="3027"/>
                </a:lnTo>
                <a:lnTo>
                  <a:pt x="2226" y="3074"/>
                </a:lnTo>
                <a:lnTo>
                  <a:pt x="2208" y="3120"/>
                </a:lnTo>
                <a:lnTo>
                  <a:pt x="2183" y="3165"/>
                </a:lnTo>
                <a:lnTo>
                  <a:pt x="2152" y="3209"/>
                </a:lnTo>
                <a:lnTo>
                  <a:pt x="2116" y="3251"/>
                </a:lnTo>
                <a:lnTo>
                  <a:pt x="2073" y="3291"/>
                </a:lnTo>
                <a:lnTo>
                  <a:pt x="2024" y="3329"/>
                </a:lnTo>
                <a:lnTo>
                  <a:pt x="1970" y="3366"/>
                </a:lnTo>
                <a:lnTo>
                  <a:pt x="1913" y="3399"/>
                </a:lnTo>
                <a:lnTo>
                  <a:pt x="1849" y="3429"/>
                </a:lnTo>
                <a:lnTo>
                  <a:pt x="1782" y="3458"/>
                </a:lnTo>
                <a:lnTo>
                  <a:pt x="1710" y="3484"/>
                </a:lnTo>
                <a:lnTo>
                  <a:pt x="1635" y="3506"/>
                </a:lnTo>
                <a:lnTo>
                  <a:pt x="1557" y="3526"/>
                </a:lnTo>
                <a:lnTo>
                  <a:pt x="1474" y="3543"/>
                </a:lnTo>
                <a:lnTo>
                  <a:pt x="1390" y="3556"/>
                </a:lnTo>
                <a:lnTo>
                  <a:pt x="1302" y="3566"/>
                </a:lnTo>
                <a:lnTo>
                  <a:pt x="1212" y="3571"/>
                </a:lnTo>
                <a:lnTo>
                  <a:pt x="1121" y="3573"/>
                </a:lnTo>
                <a:lnTo>
                  <a:pt x="1028" y="3571"/>
                </a:lnTo>
                <a:lnTo>
                  <a:pt x="939" y="3566"/>
                </a:lnTo>
                <a:lnTo>
                  <a:pt x="851" y="3556"/>
                </a:lnTo>
                <a:lnTo>
                  <a:pt x="767" y="3543"/>
                </a:lnTo>
                <a:lnTo>
                  <a:pt x="684" y="3526"/>
                </a:lnTo>
                <a:lnTo>
                  <a:pt x="606" y="3506"/>
                </a:lnTo>
                <a:lnTo>
                  <a:pt x="531" y="3484"/>
                </a:lnTo>
                <a:lnTo>
                  <a:pt x="459" y="3458"/>
                </a:lnTo>
                <a:lnTo>
                  <a:pt x="392" y="3429"/>
                </a:lnTo>
                <a:lnTo>
                  <a:pt x="329" y="3399"/>
                </a:lnTo>
                <a:lnTo>
                  <a:pt x="270" y="3366"/>
                </a:lnTo>
                <a:lnTo>
                  <a:pt x="216" y="3329"/>
                </a:lnTo>
                <a:lnTo>
                  <a:pt x="168" y="3291"/>
                </a:lnTo>
                <a:lnTo>
                  <a:pt x="125" y="3251"/>
                </a:lnTo>
                <a:lnTo>
                  <a:pt x="88" y="3209"/>
                </a:lnTo>
                <a:lnTo>
                  <a:pt x="57" y="3165"/>
                </a:lnTo>
                <a:lnTo>
                  <a:pt x="33" y="3120"/>
                </a:lnTo>
                <a:lnTo>
                  <a:pt x="14" y="3074"/>
                </a:lnTo>
                <a:lnTo>
                  <a:pt x="3" y="3027"/>
                </a:lnTo>
                <a:lnTo>
                  <a:pt x="0" y="2977"/>
                </a:lnTo>
                <a:lnTo>
                  <a:pt x="0" y="2829"/>
                </a:lnTo>
                <a:lnTo>
                  <a:pt x="3" y="2791"/>
                </a:lnTo>
                <a:lnTo>
                  <a:pt x="10" y="2754"/>
                </a:lnTo>
                <a:close/>
                <a:moveTo>
                  <a:pt x="10" y="2307"/>
                </a:moveTo>
                <a:lnTo>
                  <a:pt x="25" y="2356"/>
                </a:lnTo>
                <a:lnTo>
                  <a:pt x="47" y="2403"/>
                </a:lnTo>
                <a:lnTo>
                  <a:pt x="76" y="2448"/>
                </a:lnTo>
                <a:lnTo>
                  <a:pt x="112" y="2492"/>
                </a:lnTo>
                <a:lnTo>
                  <a:pt x="153" y="2533"/>
                </a:lnTo>
                <a:lnTo>
                  <a:pt x="202" y="2574"/>
                </a:lnTo>
                <a:lnTo>
                  <a:pt x="255" y="2611"/>
                </a:lnTo>
                <a:lnTo>
                  <a:pt x="313" y="2646"/>
                </a:lnTo>
                <a:lnTo>
                  <a:pt x="377" y="2678"/>
                </a:lnTo>
                <a:lnTo>
                  <a:pt x="445" y="2708"/>
                </a:lnTo>
                <a:lnTo>
                  <a:pt x="517" y="2735"/>
                </a:lnTo>
                <a:lnTo>
                  <a:pt x="593" y="2758"/>
                </a:lnTo>
                <a:lnTo>
                  <a:pt x="674" y="2779"/>
                </a:lnTo>
                <a:lnTo>
                  <a:pt x="758" y="2797"/>
                </a:lnTo>
                <a:lnTo>
                  <a:pt x="845" y="2810"/>
                </a:lnTo>
                <a:lnTo>
                  <a:pt x="934" y="2820"/>
                </a:lnTo>
                <a:lnTo>
                  <a:pt x="1026" y="2827"/>
                </a:lnTo>
                <a:lnTo>
                  <a:pt x="1121" y="2829"/>
                </a:lnTo>
                <a:lnTo>
                  <a:pt x="1215" y="2827"/>
                </a:lnTo>
                <a:lnTo>
                  <a:pt x="1306" y="2820"/>
                </a:lnTo>
                <a:lnTo>
                  <a:pt x="1397" y="2810"/>
                </a:lnTo>
                <a:lnTo>
                  <a:pt x="1483" y="2797"/>
                </a:lnTo>
                <a:lnTo>
                  <a:pt x="1567" y="2779"/>
                </a:lnTo>
                <a:lnTo>
                  <a:pt x="1647" y="2758"/>
                </a:lnTo>
                <a:lnTo>
                  <a:pt x="1723" y="2735"/>
                </a:lnTo>
                <a:lnTo>
                  <a:pt x="1796" y="2708"/>
                </a:lnTo>
                <a:lnTo>
                  <a:pt x="1863" y="2678"/>
                </a:lnTo>
                <a:lnTo>
                  <a:pt x="1927" y="2646"/>
                </a:lnTo>
                <a:lnTo>
                  <a:pt x="1986" y="2611"/>
                </a:lnTo>
                <a:lnTo>
                  <a:pt x="2039" y="2574"/>
                </a:lnTo>
                <a:lnTo>
                  <a:pt x="2087" y="2533"/>
                </a:lnTo>
                <a:lnTo>
                  <a:pt x="2128" y="2492"/>
                </a:lnTo>
                <a:lnTo>
                  <a:pt x="2165" y="2448"/>
                </a:lnTo>
                <a:lnTo>
                  <a:pt x="2193" y="2403"/>
                </a:lnTo>
                <a:lnTo>
                  <a:pt x="2215" y="2356"/>
                </a:lnTo>
                <a:lnTo>
                  <a:pt x="2231" y="2307"/>
                </a:lnTo>
                <a:lnTo>
                  <a:pt x="2237" y="2345"/>
                </a:lnTo>
                <a:lnTo>
                  <a:pt x="2241" y="2382"/>
                </a:lnTo>
                <a:lnTo>
                  <a:pt x="2241" y="2531"/>
                </a:lnTo>
                <a:lnTo>
                  <a:pt x="2237" y="2580"/>
                </a:lnTo>
                <a:lnTo>
                  <a:pt x="2226" y="2627"/>
                </a:lnTo>
                <a:lnTo>
                  <a:pt x="2208" y="2674"/>
                </a:lnTo>
                <a:lnTo>
                  <a:pt x="2183" y="2719"/>
                </a:lnTo>
                <a:lnTo>
                  <a:pt x="2152" y="2763"/>
                </a:lnTo>
                <a:lnTo>
                  <a:pt x="2116" y="2805"/>
                </a:lnTo>
                <a:lnTo>
                  <a:pt x="2073" y="2844"/>
                </a:lnTo>
                <a:lnTo>
                  <a:pt x="2024" y="2883"/>
                </a:lnTo>
                <a:lnTo>
                  <a:pt x="1970" y="2918"/>
                </a:lnTo>
                <a:lnTo>
                  <a:pt x="1913" y="2952"/>
                </a:lnTo>
                <a:lnTo>
                  <a:pt x="1849" y="2983"/>
                </a:lnTo>
                <a:lnTo>
                  <a:pt x="1782" y="3011"/>
                </a:lnTo>
                <a:lnTo>
                  <a:pt x="1710" y="3037"/>
                </a:lnTo>
                <a:lnTo>
                  <a:pt x="1635" y="3060"/>
                </a:lnTo>
                <a:lnTo>
                  <a:pt x="1557" y="3080"/>
                </a:lnTo>
                <a:lnTo>
                  <a:pt x="1474" y="3096"/>
                </a:lnTo>
                <a:lnTo>
                  <a:pt x="1390" y="3109"/>
                </a:lnTo>
                <a:lnTo>
                  <a:pt x="1302" y="3118"/>
                </a:lnTo>
                <a:lnTo>
                  <a:pt x="1212" y="3125"/>
                </a:lnTo>
                <a:lnTo>
                  <a:pt x="1121" y="3127"/>
                </a:lnTo>
                <a:lnTo>
                  <a:pt x="1028" y="3125"/>
                </a:lnTo>
                <a:lnTo>
                  <a:pt x="939" y="3118"/>
                </a:lnTo>
                <a:lnTo>
                  <a:pt x="851" y="3109"/>
                </a:lnTo>
                <a:lnTo>
                  <a:pt x="767" y="3096"/>
                </a:lnTo>
                <a:lnTo>
                  <a:pt x="684" y="3080"/>
                </a:lnTo>
                <a:lnTo>
                  <a:pt x="606" y="3060"/>
                </a:lnTo>
                <a:lnTo>
                  <a:pt x="531" y="3037"/>
                </a:lnTo>
                <a:lnTo>
                  <a:pt x="459" y="3011"/>
                </a:lnTo>
                <a:lnTo>
                  <a:pt x="392" y="2983"/>
                </a:lnTo>
                <a:lnTo>
                  <a:pt x="329" y="2952"/>
                </a:lnTo>
                <a:lnTo>
                  <a:pt x="270" y="2918"/>
                </a:lnTo>
                <a:lnTo>
                  <a:pt x="216" y="2883"/>
                </a:lnTo>
                <a:lnTo>
                  <a:pt x="168" y="2844"/>
                </a:lnTo>
                <a:lnTo>
                  <a:pt x="125" y="2805"/>
                </a:lnTo>
                <a:lnTo>
                  <a:pt x="88" y="2763"/>
                </a:lnTo>
                <a:lnTo>
                  <a:pt x="57" y="2719"/>
                </a:lnTo>
                <a:lnTo>
                  <a:pt x="33" y="2674"/>
                </a:lnTo>
                <a:lnTo>
                  <a:pt x="14" y="2627"/>
                </a:lnTo>
                <a:lnTo>
                  <a:pt x="3" y="2580"/>
                </a:lnTo>
                <a:lnTo>
                  <a:pt x="0" y="2531"/>
                </a:lnTo>
                <a:lnTo>
                  <a:pt x="0" y="2382"/>
                </a:lnTo>
                <a:lnTo>
                  <a:pt x="3" y="2345"/>
                </a:lnTo>
                <a:lnTo>
                  <a:pt x="10" y="2307"/>
                </a:lnTo>
                <a:close/>
                <a:moveTo>
                  <a:pt x="3576" y="2159"/>
                </a:moveTo>
                <a:lnTo>
                  <a:pt x="3582" y="2195"/>
                </a:lnTo>
                <a:lnTo>
                  <a:pt x="3584" y="2233"/>
                </a:lnTo>
                <a:lnTo>
                  <a:pt x="3584" y="2382"/>
                </a:lnTo>
                <a:lnTo>
                  <a:pt x="3581" y="2431"/>
                </a:lnTo>
                <a:lnTo>
                  <a:pt x="3570" y="2478"/>
                </a:lnTo>
                <a:lnTo>
                  <a:pt x="3552" y="2525"/>
                </a:lnTo>
                <a:lnTo>
                  <a:pt x="3528" y="2570"/>
                </a:lnTo>
                <a:lnTo>
                  <a:pt x="3497" y="2613"/>
                </a:lnTo>
                <a:lnTo>
                  <a:pt x="3460" y="2655"/>
                </a:lnTo>
                <a:lnTo>
                  <a:pt x="3417" y="2696"/>
                </a:lnTo>
                <a:lnTo>
                  <a:pt x="3368" y="2733"/>
                </a:lnTo>
                <a:lnTo>
                  <a:pt x="3315" y="2769"/>
                </a:lnTo>
                <a:lnTo>
                  <a:pt x="3257" y="2803"/>
                </a:lnTo>
                <a:lnTo>
                  <a:pt x="3194" y="2834"/>
                </a:lnTo>
                <a:lnTo>
                  <a:pt x="3127" y="2863"/>
                </a:lnTo>
                <a:lnTo>
                  <a:pt x="3055" y="2888"/>
                </a:lnTo>
                <a:lnTo>
                  <a:pt x="2980" y="2911"/>
                </a:lnTo>
                <a:lnTo>
                  <a:pt x="2900" y="2931"/>
                </a:lnTo>
                <a:lnTo>
                  <a:pt x="2819" y="2948"/>
                </a:lnTo>
                <a:lnTo>
                  <a:pt x="2734" y="2961"/>
                </a:lnTo>
                <a:lnTo>
                  <a:pt x="2647" y="2970"/>
                </a:lnTo>
                <a:lnTo>
                  <a:pt x="2556" y="2975"/>
                </a:lnTo>
                <a:lnTo>
                  <a:pt x="2465" y="2977"/>
                </a:lnTo>
                <a:lnTo>
                  <a:pt x="2427" y="2977"/>
                </a:lnTo>
                <a:lnTo>
                  <a:pt x="2390" y="2975"/>
                </a:lnTo>
                <a:lnTo>
                  <a:pt x="2390" y="2678"/>
                </a:lnTo>
                <a:lnTo>
                  <a:pt x="2427" y="2679"/>
                </a:lnTo>
                <a:lnTo>
                  <a:pt x="2465" y="2679"/>
                </a:lnTo>
                <a:lnTo>
                  <a:pt x="2558" y="2678"/>
                </a:lnTo>
                <a:lnTo>
                  <a:pt x="2651" y="2671"/>
                </a:lnTo>
                <a:lnTo>
                  <a:pt x="2740" y="2662"/>
                </a:lnTo>
                <a:lnTo>
                  <a:pt x="2828" y="2647"/>
                </a:lnTo>
                <a:lnTo>
                  <a:pt x="2910" y="2631"/>
                </a:lnTo>
                <a:lnTo>
                  <a:pt x="2991" y="2610"/>
                </a:lnTo>
                <a:lnTo>
                  <a:pt x="3067" y="2586"/>
                </a:lnTo>
                <a:lnTo>
                  <a:pt x="3140" y="2559"/>
                </a:lnTo>
                <a:lnTo>
                  <a:pt x="3208" y="2530"/>
                </a:lnTo>
                <a:lnTo>
                  <a:pt x="3272" y="2497"/>
                </a:lnTo>
                <a:lnTo>
                  <a:pt x="3331" y="2461"/>
                </a:lnTo>
                <a:lnTo>
                  <a:pt x="3384" y="2424"/>
                </a:lnTo>
                <a:lnTo>
                  <a:pt x="3431" y="2384"/>
                </a:lnTo>
                <a:lnTo>
                  <a:pt x="3473" y="2343"/>
                </a:lnTo>
                <a:lnTo>
                  <a:pt x="3508" y="2299"/>
                </a:lnTo>
                <a:lnTo>
                  <a:pt x="3538" y="2253"/>
                </a:lnTo>
                <a:lnTo>
                  <a:pt x="3560" y="2207"/>
                </a:lnTo>
                <a:lnTo>
                  <a:pt x="3576" y="2159"/>
                </a:lnTo>
                <a:close/>
                <a:moveTo>
                  <a:pt x="3576" y="1711"/>
                </a:moveTo>
                <a:lnTo>
                  <a:pt x="3582" y="1749"/>
                </a:lnTo>
                <a:lnTo>
                  <a:pt x="3584" y="1786"/>
                </a:lnTo>
                <a:lnTo>
                  <a:pt x="3584" y="1934"/>
                </a:lnTo>
                <a:lnTo>
                  <a:pt x="3581" y="1984"/>
                </a:lnTo>
                <a:lnTo>
                  <a:pt x="3570" y="2031"/>
                </a:lnTo>
                <a:lnTo>
                  <a:pt x="3552" y="2079"/>
                </a:lnTo>
                <a:lnTo>
                  <a:pt x="3528" y="2124"/>
                </a:lnTo>
                <a:lnTo>
                  <a:pt x="3497" y="2167"/>
                </a:lnTo>
                <a:lnTo>
                  <a:pt x="3460" y="2208"/>
                </a:lnTo>
                <a:lnTo>
                  <a:pt x="3417" y="2249"/>
                </a:lnTo>
                <a:lnTo>
                  <a:pt x="3368" y="2286"/>
                </a:lnTo>
                <a:lnTo>
                  <a:pt x="3315" y="2323"/>
                </a:lnTo>
                <a:lnTo>
                  <a:pt x="3257" y="2356"/>
                </a:lnTo>
                <a:lnTo>
                  <a:pt x="3194" y="2388"/>
                </a:lnTo>
                <a:lnTo>
                  <a:pt x="3127" y="2416"/>
                </a:lnTo>
                <a:lnTo>
                  <a:pt x="3055" y="2442"/>
                </a:lnTo>
                <a:lnTo>
                  <a:pt x="2980" y="2465"/>
                </a:lnTo>
                <a:lnTo>
                  <a:pt x="2900" y="2483"/>
                </a:lnTo>
                <a:lnTo>
                  <a:pt x="2819" y="2500"/>
                </a:lnTo>
                <a:lnTo>
                  <a:pt x="2734" y="2513"/>
                </a:lnTo>
                <a:lnTo>
                  <a:pt x="2647" y="2523"/>
                </a:lnTo>
                <a:lnTo>
                  <a:pt x="2556" y="2528"/>
                </a:lnTo>
                <a:lnTo>
                  <a:pt x="2465" y="2531"/>
                </a:lnTo>
                <a:lnTo>
                  <a:pt x="2427" y="2530"/>
                </a:lnTo>
                <a:lnTo>
                  <a:pt x="2390" y="2528"/>
                </a:lnTo>
                <a:lnTo>
                  <a:pt x="2390" y="2231"/>
                </a:lnTo>
                <a:lnTo>
                  <a:pt x="2427" y="2233"/>
                </a:lnTo>
                <a:lnTo>
                  <a:pt x="2465" y="2233"/>
                </a:lnTo>
                <a:lnTo>
                  <a:pt x="2558" y="2230"/>
                </a:lnTo>
                <a:lnTo>
                  <a:pt x="2651" y="2225"/>
                </a:lnTo>
                <a:lnTo>
                  <a:pt x="2740" y="2215"/>
                </a:lnTo>
                <a:lnTo>
                  <a:pt x="2828" y="2201"/>
                </a:lnTo>
                <a:lnTo>
                  <a:pt x="2910" y="2184"/>
                </a:lnTo>
                <a:lnTo>
                  <a:pt x="2991" y="2163"/>
                </a:lnTo>
                <a:lnTo>
                  <a:pt x="3067" y="2139"/>
                </a:lnTo>
                <a:lnTo>
                  <a:pt x="3140" y="2113"/>
                </a:lnTo>
                <a:lnTo>
                  <a:pt x="3208" y="2083"/>
                </a:lnTo>
                <a:lnTo>
                  <a:pt x="3272" y="2050"/>
                </a:lnTo>
                <a:lnTo>
                  <a:pt x="3331" y="2015"/>
                </a:lnTo>
                <a:lnTo>
                  <a:pt x="3384" y="1977"/>
                </a:lnTo>
                <a:lnTo>
                  <a:pt x="3431" y="1938"/>
                </a:lnTo>
                <a:lnTo>
                  <a:pt x="3473" y="1896"/>
                </a:lnTo>
                <a:lnTo>
                  <a:pt x="3508" y="1852"/>
                </a:lnTo>
                <a:lnTo>
                  <a:pt x="3538" y="1807"/>
                </a:lnTo>
                <a:lnTo>
                  <a:pt x="3560" y="1760"/>
                </a:lnTo>
                <a:lnTo>
                  <a:pt x="3576" y="1711"/>
                </a:lnTo>
                <a:close/>
                <a:moveTo>
                  <a:pt x="1121" y="1488"/>
                </a:moveTo>
                <a:lnTo>
                  <a:pt x="1212" y="1490"/>
                </a:lnTo>
                <a:lnTo>
                  <a:pt x="1302" y="1496"/>
                </a:lnTo>
                <a:lnTo>
                  <a:pt x="1390" y="1505"/>
                </a:lnTo>
                <a:lnTo>
                  <a:pt x="1474" y="1519"/>
                </a:lnTo>
                <a:lnTo>
                  <a:pt x="1557" y="1535"/>
                </a:lnTo>
                <a:lnTo>
                  <a:pt x="1635" y="1555"/>
                </a:lnTo>
                <a:lnTo>
                  <a:pt x="1710" y="1577"/>
                </a:lnTo>
                <a:lnTo>
                  <a:pt x="1782" y="1603"/>
                </a:lnTo>
                <a:lnTo>
                  <a:pt x="1849" y="1632"/>
                </a:lnTo>
                <a:lnTo>
                  <a:pt x="1913" y="1663"/>
                </a:lnTo>
                <a:lnTo>
                  <a:pt x="1970" y="1696"/>
                </a:lnTo>
                <a:lnTo>
                  <a:pt x="2024" y="1732"/>
                </a:lnTo>
                <a:lnTo>
                  <a:pt x="2073" y="1771"/>
                </a:lnTo>
                <a:lnTo>
                  <a:pt x="2116" y="1810"/>
                </a:lnTo>
                <a:lnTo>
                  <a:pt x="2152" y="1852"/>
                </a:lnTo>
                <a:lnTo>
                  <a:pt x="2183" y="1896"/>
                </a:lnTo>
                <a:lnTo>
                  <a:pt x="2208" y="1941"/>
                </a:lnTo>
                <a:lnTo>
                  <a:pt x="2226" y="1987"/>
                </a:lnTo>
                <a:lnTo>
                  <a:pt x="2237" y="2035"/>
                </a:lnTo>
                <a:lnTo>
                  <a:pt x="2241" y="2084"/>
                </a:lnTo>
                <a:lnTo>
                  <a:pt x="2237" y="2132"/>
                </a:lnTo>
                <a:lnTo>
                  <a:pt x="2226" y="2181"/>
                </a:lnTo>
                <a:lnTo>
                  <a:pt x="2208" y="2227"/>
                </a:lnTo>
                <a:lnTo>
                  <a:pt x="2183" y="2272"/>
                </a:lnTo>
                <a:lnTo>
                  <a:pt x="2152" y="2316"/>
                </a:lnTo>
                <a:lnTo>
                  <a:pt x="2116" y="2358"/>
                </a:lnTo>
                <a:lnTo>
                  <a:pt x="2073" y="2398"/>
                </a:lnTo>
                <a:lnTo>
                  <a:pt x="2024" y="2436"/>
                </a:lnTo>
                <a:lnTo>
                  <a:pt x="1970" y="2471"/>
                </a:lnTo>
                <a:lnTo>
                  <a:pt x="1913" y="2505"/>
                </a:lnTo>
                <a:lnTo>
                  <a:pt x="1849" y="2536"/>
                </a:lnTo>
                <a:lnTo>
                  <a:pt x="1782" y="2565"/>
                </a:lnTo>
                <a:lnTo>
                  <a:pt x="1710" y="2590"/>
                </a:lnTo>
                <a:lnTo>
                  <a:pt x="1635" y="2613"/>
                </a:lnTo>
                <a:lnTo>
                  <a:pt x="1557" y="2633"/>
                </a:lnTo>
                <a:lnTo>
                  <a:pt x="1474" y="2649"/>
                </a:lnTo>
                <a:lnTo>
                  <a:pt x="1390" y="2663"/>
                </a:lnTo>
                <a:lnTo>
                  <a:pt x="1302" y="2671"/>
                </a:lnTo>
                <a:lnTo>
                  <a:pt x="1212" y="2678"/>
                </a:lnTo>
                <a:lnTo>
                  <a:pt x="1121" y="2679"/>
                </a:lnTo>
                <a:lnTo>
                  <a:pt x="1028" y="2678"/>
                </a:lnTo>
                <a:lnTo>
                  <a:pt x="939" y="2671"/>
                </a:lnTo>
                <a:lnTo>
                  <a:pt x="851" y="2663"/>
                </a:lnTo>
                <a:lnTo>
                  <a:pt x="767" y="2649"/>
                </a:lnTo>
                <a:lnTo>
                  <a:pt x="684" y="2633"/>
                </a:lnTo>
                <a:lnTo>
                  <a:pt x="606" y="2613"/>
                </a:lnTo>
                <a:lnTo>
                  <a:pt x="531" y="2590"/>
                </a:lnTo>
                <a:lnTo>
                  <a:pt x="459" y="2565"/>
                </a:lnTo>
                <a:lnTo>
                  <a:pt x="392" y="2536"/>
                </a:lnTo>
                <a:lnTo>
                  <a:pt x="329" y="2505"/>
                </a:lnTo>
                <a:lnTo>
                  <a:pt x="270" y="2471"/>
                </a:lnTo>
                <a:lnTo>
                  <a:pt x="216" y="2436"/>
                </a:lnTo>
                <a:lnTo>
                  <a:pt x="168" y="2398"/>
                </a:lnTo>
                <a:lnTo>
                  <a:pt x="125" y="2358"/>
                </a:lnTo>
                <a:lnTo>
                  <a:pt x="88" y="2316"/>
                </a:lnTo>
                <a:lnTo>
                  <a:pt x="57" y="2272"/>
                </a:lnTo>
                <a:lnTo>
                  <a:pt x="33" y="2227"/>
                </a:lnTo>
                <a:lnTo>
                  <a:pt x="14" y="2181"/>
                </a:lnTo>
                <a:lnTo>
                  <a:pt x="3" y="2132"/>
                </a:lnTo>
                <a:lnTo>
                  <a:pt x="0" y="2084"/>
                </a:lnTo>
                <a:lnTo>
                  <a:pt x="3" y="2035"/>
                </a:lnTo>
                <a:lnTo>
                  <a:pt x="14" y="1987"/>
                </a:lnTo>
                <a:lnTo>
                  <a:pt x="33" y="1941"/>
                </a:lnTo>
                <a:lnTo>
                  <a:pt x="57" y="1896"/>
                </a:lnTo>
                <a:lnTo>
                  <a:pt x="88" y="1852"/>
                </a:lnTo>
                <a:lnTo>
                  <a:pt x="125" y="1810"/>
                </a:lnTo>
                <a:lnTo>
                  <a:pt x="168" y="1771"/>
                </a:lnTo>
                <a:lnTo>
                  <a:pt x="216" y="1732"/>
                </a:lnTo>
                <a:lnTo>
                  <a:pt x="270" y="1696"/>
                </a:lnTo>
                <a:lnTo>
                  <a:pt x="329" y="1663"/>
                </a:lnTo>
                <a:lnTo>
                  <a:pt x="392" y="1632"/>
                </a:lnTo>
                <a:lnTo>
                  <a:pt x="459" y="1603"/>
                </a:lnTo>
                <a:lnTo>
                  <a:pt x="531" y="1577"/>
                </a:lnTo>
                <a:lnTo>
                  <a:pt x="606" y="1555"/>
                </a:lnTo>
                <a:lnTo>
                  <a:pt x="684" y="1535"/>
                </a:lnTo>
                <a:lnTo>
                  <a:pt x="767" y="1519"/>
                </a:lnTo>
                <a:lnTo>
                  <a:pt x="851" y="1505"/>
                </a:lnTo>
                <a:lnTo>
                  <a:pt x="939" y="1496"/>
                </a:lnTo>
                <a:lnTo>
                  <a:pt x="1028" y="1490"/>
                </a:lnTo>
                <a:lnTo>
                  <a:pt x="1121" y="1488"/>
                </a:lnTo>
                <a:close/>
                <a:moveTo>
                  <a:pt x="3576" y="1265"/>
                </a:moveTo>
                <a:lnTo>
                  <a:pt x="3582" y="1302"/>
                </a:lnTo>
                <a:lnTo>
                  <a:pt x="3584" y="1339"/>
                </a:lnTo>
                <a:lnTo>
                  <a:pt x="3584" y="1488"/>
                </a:lnTo>
                <a:lnTo>
                  <a:pt x="3581" y="1537"/>
                </a:lnTo>
                <a:lnTo>
                  <a:pt x="3570" y="1585"/>
                </a:lnTo>
                <a:lnTo>
                  <a:pt x="3552" y="1632"/>
                </a:lnTo>
                <a:lnTo>
                  <a:pt x="3528" y="1677"/>
                </a:lnTo>
                <a:lnTo>
                  <a:pt x="3497" y="1720"/>
                </a:lnTo>
                <a:lnTo>
                  <a:pt x="3460" y="1762"/>
                </a:lnTo>
                <a:lnTo>
                  <a:pt x="3417" y="1802"/>
                </a:lnTo>
                <a:lnTo>
                  <a:pt x="3368" y="1840"/>
                </a:lnTo>
                <a:lnTo>
                  <a:pt x="3315" y="1876"/>
                </a:lnTo>
                <a:lnTo>
                  <a:pt x="3257" y="1909"/>
                </a:lnTo>
                <a:lnTo>
                  <a:pt x="3194" y="1941"/>
                </a:lnTo>
                <a:lnTo>
                  <a:pt x="3127" y="1970"/>
                </a:lnTo>
                <a:lnTo>
                  <a:pt x="3055" y="1995"/>
                </a:lnTo>
                <a:lnTo>
                  <a:pt x="2980" y="2018"/>
                </a:lnTo>
                <a:lnTo>
                  <a:pt x="2900" y="2037"/>
                </a:lnTo>
                <a:lnTo>
                  <a:pt x="2819" y="2053"/>
                </a:lnTo>
                <a:lnTo>
                  <a:pt x="2734" y="2066"/>
                </a:lnTo>
                <a:lnTo>
                  <a:pt x="2647" y="2076"/>
                </a:lnTo>
                <a:lnTo>
                  <a:pt x="2556" y="2082"/>
                </a:lnTo>
                <a:lnTo>
                  <a:pt x="2465" y="2084"/>
                </a:lnTo>
                <a:lnTo>
                  <a:pt x="2427" y="2083"/>
                </a:lnTo>
                <a:lnTo>
                  <a:pt x="2390" y="2082"/>
                </a:lnTo>
                <a:lnTo>
                  <a:pt x="2386" y="2028"/>
                </a:lnTo>
                <a:lnTo>
                  <a:pt x="2376" y="1975"/>
                </a:lnTo>
                <a:lnTo>
                  <a:pt x="2361" y="1923"/>
                </a:lnTo>
                <a:lnTo>
                  <a:pt x="2340" y="1873"/>
                </a:lnTo>
                <a:lnTo>
                  <a:pt x="2312" y="1824"/>
                </a:lnTo>
                <a:lnTo>
                  <a:pt x="2280" y="1777"/>
                </a:lnTo>
                <a:lnTo>
                  <a:pt x="2372" y="1784"/>
                </a:lnTo>
                <a:lnTo>
                  <a:pt x="2465" y="1786"/>
                </a:lnTo>
                <a:lnTo>
                  <a:pt x="2558" y="1784"/>
                </a:lnTo>
                <a:lnTo>
                  <a:pt x="2651" y="1778"/>
                </a:lnTo>
                <a:lnTo>
                  <a:pt x="2740" y="1768"/>
                </a:lnTo>
                <a:lnTo>
                  <a:pt x="2828" y="1754"/>
                </a:lnTo>
                <a:lnTo>
                  <a:pt x="2910" y="1736"/>
                </a:lnTo>
                <a:lnTo>
                  <a:pt x="2991" y="1717"/>
                </a:lnTo>
                <a:lnTo>
                  <a:pt x="3067" y="1692"/>
                </a:lnTo>
                <a:lnTo>
                  <a:pt x="3140" y="1665"/>
                </a:lnTo>
                <a:lnTo>
                  <a:pt x="3208" y="1635"/>
                </a:lnTo>
                <a:lnTo>
                  <a:pt x="3272" y="1603"/>
                </a:lnTo>
                <a:lnTo>
                  <a:pt x="3331" y="1568"/>
                </a:lnTo>
                <a:lnTo>
                  <a:pt x="3384" y="1531"/>
                </a:lnTo>
                <a:lnTo>
                  <a:pt x="3431" y="1491"/>
                </a:lnTo>
                <a:lnTo>
                  <a:pt x="3473" y="1449"/>
                </a:lnTo>
                <a:lnTo>
                  <a:pt x="3508" y="1405"/>
                </a:lnTo>
                <a:lnTo>
                  <a:pt x="3538" y="1360"/>
                </a:lnTo>
                <a:lnTo>
                  <a:pt x="3560" y="1313"/>
                </a:lnTo>
                <a:lnTo>
                  <a:pt x="3576" y="1265"/>
                </a:lnTo>
                <a:close/>
                <a:moveTo>
                  <a:pt x="3576" y="818"/>
                </a:moveTo>
                <a:lnTo>
                  <a:pt x="3582" y="855"/>
                </a:lnTo>
                <a:lnTo>
                  <a:pt x="3584" y="893"/>
                </a:lnTo>
                <a:lnTo>
                  <a:pt x="3584" y="1041"/>
                </a:lnTo>
                <a:lnTo>
                  <a:pt x="3581" y="1091"/>
                </a:lnTo>
                <a:lnTo>
                  <a:pt x="3570" y="1138"/>
                </a:lnTo>
                <a:lnTo>
                  <a:pt x="3552" y="1184"/>
                </a:lnTo>
                <a:lnTo>
                  <a:pt x="3528" y="1229"/>
                </a:lnTo>
                <a:lnTo>
                  <a:pt x="3497" y="1273"/>
                </a:lnTo>
                <a:lnTo>
                  <a:pt x="3460" y="1315"/>
                </a:lnTo>
                <a:lnTo>
                  <a:pt x="3417" y="1355"/>
                </a:lnTo>
                <a:lnTo>
                  <a:pt x="3368" y="1393"/>
                </a:lnTo>
                <a:lnTo>
                  <a:pt x="3315" y="1430"/>
                </a:lnTo>
                <a:lnTo>
                  <a:pt x="3257" y="1463"/>
                </a:lnTo>
                <a:lnTo>
                  <a:pt x="3194" y="1493"/>
                </a:lnTo>
                <a:lnTo>
                  <a:pt x="3127" y="1522"/>
                </a:lnTo>
                <a:lnTo>
                  <a:pt x="3055" y="1548"/>
                </a:lnTo>
                <a:lnTo>
                  <a:pt x="2980" y="1570"/>
                </a:lnTo>
                <a:lnTo>
                  <a:pt x="2900" y="1590"/>
                </a:lnTo>
                <a:lnTo>
                  <a:pt x="2819" y="1607"/>
                </a:lnTo>
                <a:lnTo>
                  <a:pt x="2734" y="1620"/>
                </a:lnTo>
                <a:lnTo>
                  <a:pt x="2647" y="1630"/>
                </a:lnTo>
                <a:lnTo>
                  <a:pt x="2556" y="1635"/>
                </a:lnTo>
                <a:lnTo>
                  <a:pt x="2465" y="1637"/>
                </a:lnTo>
                <a:lnTo>
                  <a:pt x="2369" y="1635"/>
                </a:lnTo>
                <a:lnTo>
                  <a:pt x="2276" y="1629"/>
                </a:lnTo>
                <a:lnTo>
                  <a:pt x="2185" y="1618"/>
                </a:lnTo>
                <a:lnTo>
                  <a:pt x="2097" y="1603"/>
                </a:lnTo>
                <a:lnTo>
                  <a:pt x="2033" y="1562"/>
                </a:lnTo>
                <a:lnTo>
                  <a:pt x="1964" y="1523"/>
                </a:lnTo>
                <a:lnTo>
                  <a:pt x="1889" y="1488"/>
                </a:lnTo>
                <a:lnTo>
                  <a:pt x="1809" y="1456"/>
                </a:lnTo>
                <a:lnTo>
                  <a:pt x="1725" y="1427"/>
                </a:lnTo>
                <a:lnTo>
                  <a:pt x="1637" y="1402"/>
                </a:lnTo>
                <a:lnTo>
                  <a:pt x="1546" y="1381"/>
                </a:lnTo>
                <a:lnTo>
                  <a:pt x="1500" y="1345"/>
                </a:lnTo>
                <a:lnTo>
                  <a:pt x="1461" y="1305"/>
                </a:lnTo>
                <a:lnTo>
                  <a:pt x="1426" y="1265"/>
                </a:lnTo>
                <a:lnTo>
                  <a:pt x="1398" y="1223"/>
                </a:lnTo>
                <a:lnTo>
                  <a:pt x="1375" y="1179"/>
                </a:lnTo>
                <a:lnTo>
                  <a:pt x="1358" y="1135"/>
                </a:lnTo>
                <a:lnTo>
                  <a:pt x="1348" y="1089"/>
                </a:lnTo>
                <a:lnTo>
                  <a:pt x="1345" y="1041"/>
                </a:lnTo>
                <a:lnTo>
                  <a:pt x="1345" y="893"/>
                </a:lnTo>
                <a:lnTo>
                  <a:pt x="1347" y="855"/>
                </a:lnTo>
                <a:lnTo>
                  <a:pt x="1354" y="818"/>
                </a:lnTo>
                <a:lnTo>
                  <a:pt x="1369" y="866"/>
                </a:lnTo>
                <a:lnTo>
                  <a:pt x="1391" y="914"/>
                </a:lnTo>
                <a:lnTo>
                  <a:pt x="1421" y="959"/>
                </a:lnTo>
                <a:lnTo>
                  <a:pt x="1456" y="1003"/>
                </a:lnTo>
                <a:lnTo>
                  <a:pt x="1498" y="1045"/>
                </a:lnTo>
                <a:lnTo>
                  <a:pt x="1546" y="1084"/>
                </a:lnTo>
                <a:lnTo>
                  <a:pt x="1599" y="1122"/>
                </a:lnTo>
                <a:lnTo>
                  <a:pt x="1657" y="1157"/>
                </a:lnTo>
                <a:lnTo>
                  <a:pt x="1721" y="1189"/>
                </a:lnTo>
                <a:lnTo>
                  <a:pt x="1789" y="1218"/>
                </a:lnTo>
                <a:lnTo>
                  <a:pt x="1861" y="1246"/>
                </a:lnTo>
                <a:lnTo>
                  <a:pt x="1938" y="1270"/>
                </a:lnTo>
                <a:lnTo>
                  <a:pt x="2019" y="1290"/>
                </a:lnTo>
                <a:lnTo>
                  <a:pt x="2102" y="1307"/>
                </a:lnTo>
                <a:lnTo>
                  <a:pt x="2189" y="1321"/>
                </a:lnTo>
                <a:lnTo>
                  <a:pt x="2278" y="1332"/>
                </a:lnTo>
                <a:lnTo>
                  <a:pt x="2371" y="1337"/>
                </a:lnTo>
                <a:lnTo>
                  <a:pt x="2465" y="1339"/>
                </a:lnTo>
                <a:lnTo>
                  <a:pt x="2558" y="1337"/>
                </a:lnTo>
                <a:lnTo>
                  <a:pt x="2651" y="1332"/>
                </a:lnTo>
                <a:lnTo>
                  <a:pt x="2740" y="1321"/>
                </a:lnTo>
                <a:lnTo>
                  <a:pt x="2828" y="1307"/>
                </a:lnTo>
                <a:lnTo>
                  <a:pt x="2910" y="1290"/>
                </a:lnTo>
                <a:lnTo>
                  <a:pt x="2991" y="1270"/>
                </a:lnTo>
                <a:lnTo>
                  <a:pt x="3067" y="1246"/>
                </a:lnTo>
                <a:lnTo>
                  <a:pt x="3140" y="1218"/>
                </a:lnTo>
                <a:lnTo>
                  <a:pt x="3208" y="1189"/>
                </a:lnTo>
                <a:lnTo>
                  <a:pt x="3272" y="1157"/>
                </a:lnTo>
                <a:lnTo>
                  <a:pt x="3331" y="1122"/>
                </a:lnTo>
                <a:lnTo>
                  <a:pt x="3384" y="1084"/>
                </a:lnTo>
                <a:lnTo>
                  <a:pt x="3431" y="1045"/>
                </a:lnTo>
                <a:lnTo>
                  <a:pt x="3473" y="1003"/>
                </a:lnTo>
                <a:lnTo>
                  <a:pt x="3508" y="959"/>
                </a:lnTo>
                <a:lnTo>
                  <a:pt x="3538" y="914"/>
                </a:lnTo>
                <a:lnTo>
                  <a:pt x="3560" y="866"/>
                </a:lnTo>
                <a:lnTo>
                  <a:pt x="3576" y="818"/>
                </a:lnTo>
                <a:close/>
                <a:moveTo>
                  <a:pt x="2465" y="0"/>
                </a:moveTo>
                <a:lnTo>
                  <a:pt x="2465" y="0"/>
                </a:lnTo>
                <a:lnTo>
                  <a:pt x="2556" y="1"/>
                </a:lnTo>
                <a:lnTo>
                  <a:pt x="2647" y="7"/>
                </a:lnTo>
                <a:lnTo>
                  <a:pt x="2734" y="16"/>
                </a:lnTo>
                <a:lnTo>
                  <a:pt x="2819" y="29"/>
                </a:lnTo>
                <a:lnTo>
                  <a:pt x="2900" y="46"/>
                </a:lnTo>
                <a:lnTo>
                  <a:pt x="2980" y="66"/>
                </a:lnTo>
                <a:lnTo>
                  <a:pt x="3055" y="89"/>
                </a:lnTo>
                <a:lnTo>
                  <a:pt x="3127" y="114"/>
                </a:lnTo>
                <a:lnTo>
                  <a:pt x="3194" y="143"/>
                </a:lnTo>
                <a:lnTo>
                  <a:pt x="3257" y="173"/>
                </a:lnTo>
                <a:lnTo>
                  <a:pt x="3315" y="207"/>
                </a:lnTo>
                <a:lnTo>
                  <a:pt x="3368" y="243"/>
                </a:lnTo>
                <a:lnTo>
                  <a:pt x="3417" y="281"/>
                </a:lnTo>
                <a:lnTo>
                  <a:pt x="3460" y="321"/>
                </a:lnTo>
                <a:lnTo>
                  <a:pt x="3497" y="363"/>
                </a:lnTo>
                <a:lnTo>
                  <a:pt x="3528" y="407"/>
                </a:lnTo>
                <a:lnTo>
                  <a:pt x="3552" y="452"/>
                </a:lnTo>
                <a:lnTo>
                  <a:pt x="3570" y="498"/>
                </a:lnTo>
                <a:lnTo>
                  <a:pt x="3581" y="546"/>
                </a:lnTo>
                <a:lnTo>
                  <a:pt x="3584" y="595"/>
                </a:lnTo>
                <a:lnTo>
                  <a:pt x="3581" y="643"/>
                </a:lnTo>
                <a:lnTo>
                  <a:pt x="3570" y="691"/>
                </a:lnTo>
                <a:lnTo>
                  <a:pt x="3552" y="738"/>
                </a:lnTo>
                <a:lnTo>
                  <a:pt x="3528" y="783"/>
                </a:lnTo>
                <a:lnTo>
                  <a:pt x="3497" y="827"/>
                </a:lnTo>
                <a:lnTo>
                  <a:pt x="3460" y="869"/>
                </a:lnTo>
                <a:lnTo>
                  <a:pt x="3417" y="908"/>
                </a:lnTo>
                <a:lnTo>
                  <a:pt x="3368" y="947"/>
                </a:lnTo>
                <a:lnTo>
                  <a:pt x="3315" y="982"/>
                </a:lnTo>
                <a:lnTo>
                  <a:pt x="3257" y="1016"/>
                </a:lnTo>
                <a:lnTo>
                  <a:pt x="3194" y="1047"/>
                </a:lnTo>
                <a:lnTo>
                  <a:pt x="3127" y="1075"/>
                </a:lnTo>
                <a:lnTo>
                  <a:pt x="3055" y="1101"/>
                </a:lnTo>
                <a:lnTo>
                  <a:pt x="2980" y="1124"/>
                </a:lnTo>
                <a:lnTo>
                  <a:pt x="2900" y="1144"/>
                </a:lnTo>
                <a:lnTo>
                  <a:pt x="2819" y="1160"/>
                </a:lnTo>
                <a:lnTo>
                  <a:pt x="2734" y="1173"/>
                </a:lnTo>
                <a:lnTo>
                  <a:pt x="2647" y="1183"/>
                </a:lnTo>
                <a:lnTo>
                  <a:pt x="2556" y="1189"/>
                </a:lnTo>
                <a:lnTo>
                  <a:pt x="2465" y="1191"/>
                </a:lnTo>
                <a:lnTo>
                  <a:pt x="2373" y="1189"/>
                </a:lnTo>
                <a:lnTo>
                  <a:pt x="2283" y="1183"/>
                </a:lnTo>
                <a:lnTo>
                  <a:pt x="2195" y="1173"/>
                </a:lnTo>
                <a:lnTo>
                  <a:pt x="2110" y="1160"/>
                </a:lnTo>
                <a:lnTo>
                  <a:pt x="2029" y="1144"/>
                </a:lnTo>
                <a:lnTo>
                  <a:pt x="1949" y="1124"/>
                </a:lnTo>
                <a:lnTo>
                  <a:pt x="1874" y="1101"/>
                </a:lnTo>
                <a:lnTo>
                  <a:pt x="1803" y="1075"/>
                </a:lnTo>
                <a:lnTo>
                  <a:pt x="1735" y="1047"/>
                </a:lnTo>
                <a:lnTo>
                  <a:pt x="1672" y="1016"/>
                </a:lnTo>
                <a:lnTo>
                  <a:pt x="1614" y="982"/>
                </a:lnTo>
                <a:lnTo>
                  <a:pt x="1561" y="947"/>
                </a:lnTo>
                <a:lnTo>
                  <a:pt x="1512" y="908"/>
                </a:lnTo>
                <a:lnTo>
                  <a:pt x="1469" y="869"/>
                </a:lnTo>
                <a:lnTo>
                  <a:pt x="1432" y="827"/>
                </a:lnTo>
                <a:lnTo>
                  <a:pt x="1401" y="783"/>
                </a:lnTo>
                <a:lnTo>
                  <a:pt x="1377" y="738"/>
                </a:lnTo>
                <a:lnTo>
                  <a:pt x="1359" y="691"/>
                </a:lnTo>
                <a:lnTo>
                  <a:pt x="1348" y="643"/>
                </a:lnTo>
                <a:lnTo>
                  <a:pt x="1345" y="595"/>
                </a:lnTo>
                <a:lnTo>
                  <a:pt x="1348" y="546"/>
                </a:lnTo>
                <a:lnTo>
                  <a:pt x="1359" y="498"/>
                </a:lnTo>
                <a:lnTo>
                  <a:pt x="1377" y="452"/>
                </a:lnTo>
                <a:lnTo>
                  <a:pt x="1401" y="407"/>
                </a:lnTo>
                <a:lnTo>
                  <a:pt x="1432" y="363"/>
                </a:lnTo>
                <a:lnTo>
                  <a:pt x="1469" y="321"/>
                </a:lnTo>
                <a:lnTo>
                  <a:pt x="1512" y="281"/>
                </a:lnTo>
                <a:lnTo>
                  <a:pt x="1561" y="243"/>
                </a:lnTo>
                <a:lnTo>
                  <a:pt x="1614" y="207"/>
                </a:lnTo>
                <a:lnTo>
                  <a:pt x="1672" y="173"/>
                </a:lnTo>
                <a:lnTo>
                  <a:pt x="1735" y="143"/>
                </a:lnTo>
                <a:lnTo>
                  <a:pt x="1803" y="114"/>
                </a:lnTo>
                <a:lnTo>
                  <a:pt x="1874" y="89"/>
                </a:lnTo>
                <a:lnTo>
                  <a:pt x="1949" y="66"/>
                </a:lnTo>
                <a:lnTo>
                  <a:pt x="2029" y="46"/>
                </a:lnTo>
                <a:lnTo>
                  <a:pt x="2110" y="29"/>
                </a:lnTo>
                <a:lnTo>
                  <a:pt x="2195" y="16"/>
                </a:lnTo>
                <a:lnTo>
                  <a:pt x="2283" y="7"/>
                </a:lnTo>
                <a:lnTo>
                  <a:pt x="2373" y="1"/>
                </a:lnTo>
                <a:lnTo>
                  <a:pt x="24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0" y="0"/>
            <a:ext cx="12192000" cy="13500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1152" y="303775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Akvakultūra Lietuvoje </a:t>
            </a:r>
          </a:p>
        </p:txBody>
      </p:sp>
      <p:graphicFrame>
        <p:nvGraphicFramePr>
          <p:cNvPr id="42" name="Turinio vietos rezervavimo ženklas 3">
            <a:extLst>
              <a:ext uri="{FF2B5EF4-FFF2-40B4-BE49-F238E27FC236}">
                <a16:creationId xmlns:a16="http://schemas.microsoft.com/office/drawing/2014/main" id="{A1D5787A-935D-40B6-9425-62D000D67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411460"/>
              </p:ext>
            </p:extLst>
          </p:nvPr>
        </p:nvGraphicFramePr>
        <p:xfrm>
          <a:off x="1809433" y="2121188"/>
          <a:ext cx="8219032" cy="495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Pavadinimas 1">
            <a:extLst>
              <a:ext uri="{FF2B5EF4-FFF2-40B4-BE49-F238E27FC236}">
                <a16:creationId xmlns:a16="http://schemas.microsoft.com/office/drawing/2014/main" id="{99B37627-2F92-4990-BD26-700F818F2D70}"/>
              </a:ext>
            </a:extLst>
          </p:cNvPr>
          <p:cNvSpPr txBox="1">
            <a:spLocks/>
          </p:cNvSpPr>
          <p:nvPr/>
        </p:nvSpPr>
        <p:spPr>
          <a:xfrm>
            <a:off x="176733" y="1433333"/>
            <a:ext cx="8219033" cy="825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t-LT" altLang="lt-LT" sz="2800" dirty="0"/>
              <a:t> Lietuvos žuvininkystės sektorius</a:t>
            </a:r>
            <a:endParaRPr lang="en-US" altLang="lt-LT" sz="3200" b="1" dirty="0">
              <a:solidFill>
                <a:srgbClr val="57687B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ectangle 75">
            <a:extLst>
              <a:ext uri="{FF2B5EF4-FFF2-40B4-BE49-F238E27FC236}">
                <a16:creationId xmlns:a16="http://schemas.microsoft.com/office/drawing/2014/main" id="{2A8D2B73-5767-495D-A765-C64637A55BAD}"/>
              </a:ext>
            </a:extLst>
          </p:cNvPr>
          <p:cNvSpPr/>
          <p:nvPr/>
        </p:nvSpPr>
        <p:spPr>
          <a:xfrm>
            <a:off x="3007604" y="2088116"/>
            <a:ext cx="52248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Žuvininkystės produkcija</a:t>
            </a:r>
            <a:r>
              <a:rPr lang="en-US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(ton</a:t>
            </a:r>
            <a:r>
              <a:rPr lang="lt-LT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(2020)</a:t>
            </a:r>
          </a:p>
          <a:p>
            <a:pPr algn="ctr"/>
            <a:r>
              <a:rPr lang="en-US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2" name="Slide Number Placeholder 12">
            <a:extLst>
              <a:ext uri="{FF2B5EF4-FFF2-40B4-BE49-F238E27FC236}">
                <a16:creationId xmlns:a16="http://schemas.microsoft.com/office/drawing/2014/main" id="{4A79BB95-0555-4EC2-9271-A616C2CF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548" y="6492875"/>
            <a:ext cx="523452" cy="365125"/>
          </a:xfrm>
        </p:spPr>
        <p:txBody>
          <a:bodyPr/>
          <a:lstStyle/>
          <a:p>
            <a:pPr algn="l"/>
            <a:fld id="{96E69268-9C8B-4EBF-A9EE-DC5DC2D48DC3}" type="slidenum">
              <a:rPr lang="en-US" sz="1400" smtClean="0"/>
              <a:pPr algn="l"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440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42">
            <a:extLst>
              <a:ext uri="{FF2B5EF4-FFF2-40B4-BE49-F238E27FC236}">
                <a16:creationId xmlns:a16="http://schemas.microsoft.com/office/drawing/2014/main" id="{3147B41F-2CDC-4F94-A258-5EF59C0949E4}"/>
              </a:ext>
            </a:extLst>
          </p:cNvPr>
          <p:cNvSpPr/>
          <p:nvPr/>
        </p:nvSpPr>
        <p:spPr>
          <a:xfrm>
            <a:off x="0" y="1"/>
            <a:ext cx="12192000" cy="1315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76653" y="5223259"/>
            <a:ext cx="2352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Tvenkinių akvakultūra</a:t>
            </a: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~81 (%)</a:t>
            </a:r>
          </a:p>
          <a:p>
            <a:pPr lvl="0" algn="ctr"/>
            <a:endParaRPr lang="en-US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560629" y="5223260"/>
            <a:ext cx="2778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Uždaros (recirkuliacinės) akvakultūros sistemos </a:t>
            </a: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lt-LT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UAS</a:t>
            </a: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lvl="0" algn="ctr"/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~17 (%)</a:t>
            </a:r>
          </a:p>
          <a:p>
            <a:pPr lvl="0"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66">
            <a:extLst>
              <a:ext uri="{FF2B5EF4-FFF2-40B4-BE49-F238E27FC236}">
                <a16:creationId xmlns:a16="http://schemas.microsoft.com/office/drawing/2014/main" id="{E143041C-60D2-4476-BA25-E13D6163DD60}"/>
              </a:ext>
            </a:extLst>
          </p:cNvPr>
          <p:cNvSpPr/>
          <p:nvPr/>
        </p:nvSpPr>
        <p:spPr>
          <a:xfrm>
            <a:off x="317836" y="231881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Akvakultūra Lietuvoje </a:t>
            </a:r>
          </a:p>
        </p:txBody>
      </p:sp>
      <p:sp>
        <p:nvSpPr>
          <p:cNvPr id="83" name="Pavadinimas 1">
            <a:extLst>
              <a:ext uri="{FF2B5EF4-FFF2-40B4-BE49-F238E27FC236}">
                <a16:creationId xmlns:a16="http://schemas.microsoft.com/office/drawing/2014/main" id="{1BFC8C30-F3A2-4458-A7EB-45D49DEAD5F5}"/>
              </a:ext>
            </a:extLst>
          </p:cNvPr>
          <p:cNvSpPr txBox="1">
            <a:spLocks/>
          </p:cNvSpPr>
          <p:nvPr/>
        </p:nvSpPr>
        <p:spPr>
          <a:xfrm>
            <a:off x="313095" y="1471868"/>
            <a:ext cx="8495067" cy="825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t-LT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Akvakultūros gamybos būdai</a:t>
            </a:r>
          </a:p>
          <a:p>
            <a:pPr>
              <a:defRPr/>
            </a:pPr>
            <a:r>
              <a:rPr lang="en-US" alt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4" name="Rectangle 75">
            <a:extLst>
              <a:ext uri="{FF2B5EF4-FFF2-40B4-BE49-F238E27FC236}">
                <a16:creationId xmlns:a16="http://schemas.microsoft.com/office/drawing/2014/main" id="{7B838FEA-BC14-42E9-A798-234F7A2E11D7}"/>
              </a:ext>
            </a:extLst>
          </p:cNvPr>
          <p:cNvSpPr/>
          <p:nvPr/>
        </p:nvSpPr>
        <p:spPr>
          <a:xfrm>
            <a:off x="8510952" y="5223260"/>
            <a:ext cx="2904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Žuvų auginimas baseinuose</a:t>
            </a: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ir kanaluose</a:t>
            </a:r>
            <a:r>
              <a:rPr lang="lt-LT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~2 (%)</a:t>
            </a:r>
          </a:p>
          <a:p>
            <a:pPr lvl="0"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041AD7F-4EE9-484B-BAF5-447DC4649D4C}"/>
              </a:ext>
            </a:extLst>
          </p:cNvPr>
          <p:cNvSpPr txBox="1"/>
          <p:nvPr/>
        </p:nvSpPr>
        <p:spPr>
          <a:xfrm rot="5400000">
            <a:off x="10141826" y="4440227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>
                <a:solidFill>
                  <a:srgbClr val="57687B"/>
                </a:solidFill>
              </a:rPr>
              <a:t>Nuotr. Justas Poviliūnas</a:t>
            </a: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2DA3F248-2E97-4463-BBDA-E653FC92FE25}"/>
              </a:ext>
            </a:extLst>
          </p:cNvPr>
          <p:cNvSpPr/>
          <p:nvPr/>
        </p:nvSpPr>
        <p:spPr>
          <a:xfrm>
            <a:off x="459290" y="2652763"/>
            <a:ext cx="3486150" cy="2305050"/>
          </a:xfrm>
          <a:prstGeom prst="rect">
            <a:avLst/>
          </a:prstGeom>
          <a:solidFill>
            <a:srgbClr val="CBD9E8"/>
          </a:solidFill>
          <a:ln>
            <a:solidFill>
              <a:srgbClr val="CBD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57687B"/>
              </a:solidFill>
            </a:endParaRPr>
          </a:p>
        </p:txBody>
      </p:sp>
      <p:sp>
        <p:nvSpPr>
          <p:cNvPr id="22" name="Stačiakampis 21">
            <a:extLst>
              <a:ext uri="{FF2B5EF4-FFF2-40B4-BE49-F238E27FC236}">
                <a16:creationId xmlns:a16="http://schemas.microsoft.com/office/drawing/2014/main" id="{FF36BC61-ED84-45B0-BCCB-7CBE439E4DF0}"/>
              </a:ext>
            </a:extLst>
          </p:cNvPr>
          <p:cNvSpPr/>
          <p:nvPr/>
        </p:nvSpPr>
        <p:spPr>
          <a:xfrm>
            <a:off x="317836" y="2805835"/>
            <a:ext cx="3486150" cy="2305050"/>
          </a:xfrm>
          <a:prstGeom prst="rect">
            <a:avLst/>
          </a:prstGeom>
          <a:solidFill>
            <a:srgbClr val="87B7D1"/>
          </a:solidFill>
          <a:ln>
            <a:solidFill>
              <a:srgbClr val="359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Stačiakampis 22">
            <a:extLst>
              <a:ext uri="{FF2B5EF4-FFF2-40B4-BE49-F238E27FC236}">
                <a16:creationId xmlns:a16="http://schemas.microsoft.com/office/drawing/2014/main" id="{6F21D189-6536-4445-9482-278EE2703EF2}"/>
              </a:ext>
            </a:extLst>
          </p:cNvPr>
          <p:cNvSpPr/>
          <p:nvPr/>
        </p:nvSpPr>
        <p:spPr>
          <a:xfrm>
            <a:off x="4339682" y="2652763"/>
            <a:ext cx="3486150" cy="2348347"/>
          </a:xfrm>
          <a:prstGeom prst="rect">
            <a:avLst/>
          </a:prstGeom>
          <a:solidFill>
            <a:srgbClr val="CBD9E8"/>
          </a:solidFill>
          <a:ln>
            <a:solidFill>
              <a:srgbClr val="CBD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Stačiakampis 23">
            <a:extLst>
              <a:ext uri="{FF2B5EF4-FFF2-40B4-BE49-F238E27FC236}">
                <a16:creationId xmlns:a16="http://schemas.microsoft.com/office/drawing/2014/main" id="{6AC9EF90-C638-4BDA-8DF5-55B68A90AC94}"/>
              </a:ext>
            </a:extLst>
          </p:cNvPr>
          <p:cNvSpPr/>
          <p:nvPr/>
        </p:nvSpPr>
        <p:spPr>
          <a:xfrm>
            <a:off x="8220075" y="2652763"/>
            <a:ext cx="3486150" cy="2348347"/>
          </a:xfrm>
          <a:prstGeom prst="rect">
            <a:avLst/>
          </a:prstGeom>
          <a:solidFill>
            <a:srgbClr val="CBD9E8"/>
          </a:solidFill>
          <a:ln>
            <a:solidFill>
              <a:srgbClr val="CBD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Stačiakampis 24">
            <a:extLst>
              <a:ext uri="{FF2B5EF4-FFF2-40B4-BE49-F238E27FC236}">
                <a16:creationId xmlns:a16="http://schemas.microsoft.com/office/drawing/2014/main" id="{C1069CF0-D54D-423D-BA5B-A2D8E446CFD3}"/>
              </a:ext>
            </a:extLst>
          </p:cNvPr>
          <p:cNvSpPr/>
          <p:nvPr/>
        </p:nvSpPr>
        <p:spPr>
          <a:xfrm>
            <a:off x="4198228" y="2805835"/>
            <a:ext cx="3486150" cy="2305050"/>
          </a:xfrm>
          <a:prstGeom prst="rect">
            <a:avLst/>
          </a:prstGeom>
          <a:solidFill>
            <a:srgbClr val="87B7D1"/>
          </a:solidFill>
          <a:ln>
            <a:solidFill>
              <a:srgbClr val="359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Stačiakampis 25">
            <a:extLst>
              <a:ext uri="{FF2B5EF4-FFF2-40B4-BE49-F238E27FC236}">
                <a16:creationId xmlns:a16="http://schemas.microsoft.com/office/drawing/2014/main" id="{16E8D943-472D-4322-A9F7-7C615D817924}"/>
              </a:ext>
            </a:extLst>
          </p:cNvPr>
          <p:cNvSpPr/>
          <p:nvPr/>
        </p:nvSpPr>
        <p:spPr>
          <a:xfrm>
            <a:off x="8082131" y="2805835"/>
            <a:ext cx="3486150" cy="2305050"/>
          </a:xfrm>
          <a:prstGeom prst="rect">
            <a:avLst/>
          </a:prstGeom>
          <a:solidFill>
            <a:srgbClr val="87B7D1"/>
          </a:solidFill>
          <a:ln>
            <a:solidFill>
              <a:srgbClr val="359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aveikslėlis 4" descr="Paveikslėlis, kuriame yra žolė, laukas, gamta, krantas&#10;&#10;Automatiškai sugeneruotas aprašymas">
            <a:extLst>
              <a:ext uri="{FF2B5EF4-FFF2-40B4-BE49-F238E27FC236}">
                <a16:creationId xmlns:a16="http://schemas.microsoft.com/office/drawing/2014/main" id="{B2F86313-A1D8-4877-8257-3B5EC47C9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/>
          <a:stretch/>
        </p:blipFill>
        <p:spPr>
          <a:xfrm>
            <a:off x="390526" y="2922543"/>
            <a:ext cx="3323982" cy="2089410"/>
          </a:xfrm>
          <a:prstGeom prst="rect">
            <a:avLst/>
          </a:prstGeom>
        </p:spPr>
      </p:pic>
      <p:pic>
        <p:nvPicPr>
          <p:cNvPr id="8" name="Paveikslėlis 7" descr="Paveikslėlis, kuriame yra vidinis&#10;&#10;Automatiškai sugeneruotas aprašymas">
            <a:extLst>
              <a:ext uri="{FF2B5EF4-FFF2-40B4-BE49-F238E27FC236}">
                <a16:creationId xmlns:a16="http://schemas.microsoft.com/office/drawing/2014/main" id="{88D103DD-49DA-43F0-82A0-9B8568688A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t="3496" r="243" b="-1599"/>
          <a:stretch/>
        </p:blipFill>
        <p:spPr>
          <a:xfrm>
            <a:off x="4339682" y="2922543"/>
            <a:ext cx="3220084" cy="2089410"/>
          </a:xfrm>
          <a:prstGeom prst="rect">
            <a:avLst/>
          </a:prstGeom>
        </p:spPr>
      </p:pic>
      <p:pic>
        <p:nvPicPr>
          <p:cNvPr id="10" name="Paveikslėlis 9" descr="Paveikslėlis, kuriame yra dangus, vanduo, laukas, žemė&#10;&#10;Automatiškai sugeneruotas aprašymas">
            <a:extLst>
              <a:ext uri="{FF2B5EF4-FFF2-40B4-BE49-F238E27FC236}">
                <a16:creationId xmlns:a16="http://schemas.microsoft.com/office/drawing/2014/main" id="{225E4E1B-AA74-470F-8365-333D6580B9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b="10732"/>
          <a:stretch/>
        </p:blipFill>
        <p:spPr>
          <a:xfrm>
            <a:off x="8173360" y="2922543"/>
            <a:ext cx="3303692" cy="2089410"/>
          </a:xfrm>
          <a:prstGeom prst="rect">
            <a:avLst/>
          </a:prstGeom>
        </p:spPr>
      </p:pic>
      <p:sp>
        <p:nvSpPr>
          <p:cNvPr id="34" name="Slide Number Placeholder 12">
            <a:extLst>
              <a:ext uri="{FF2B5EF4-FFF2-40B4-BE49-F238E27FC236}">
                <a16:creationId xmlns:a16="http://schemas.microsoft.com/office/drawing/2014/main" id="{1B3B4405-D7B1-4BA7-9D06-6568B3C5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510" y="6504690"/>
            <a:ext cx="523452" cy="365125"/>
          </a:xfrm>
        </p:spPr>
        <p:txBody>
          <a:bodyPr/>
          <a:lstStyle/>
          <a:p>
            <a:pPr algn="l"/>
            <a:fld id="{96E69268-9C8B-4EBF-A9EE-DC5DC2D48DC3}" type="slidenum">
              <a:rPr lang="en-US" sz="1400" smtClean="0"/>
              <a:pPr algn="l"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660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0"/>
            <a:ext cx="12192000" cy="14192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0" name="Rectangle 66">
            <a:extLst>
              <a:ext uri="{FF2B5EF4-FFF2-40B4-BE49-F238E27FC236}">
                <a16:creationId xmlns:a16="http://schemas.microsoft.com/office/drawing/2014/main" id="{B05E408F-7E94-499E-9F32-FCB1194A4757}"/>
              </a:ext>
            </a:extLst>
          </p:cNvPr>
          <p:cNvSpPr/>
          <p:nvPr/>
        </p:nvSpPr>
        <p:spPr>
          <a:xfrm>
            <a:off x="336886" y="287984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Akvakultūra Lietuvoje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avadinimas 1">
            <a:extLst>
              <a:ext uri="{FF2B5EF4-FFF2-40B4-BE49-F238E27FC236}">
                <a16:creationId xmlns:a16="http://schemas.microsoft.com/office/drawing/2014/main" id="{1EC3C803-A03F-4A4C-A800-6C9DB5AED1C7}"/>
              </a:ext>
            </a:extLst>
          </p:cNvPr>
          <p:cNvSpPr txBox="1">
            <a:spLocks/>
          </p:cNvSpPr>
          <p:nvPr/>
        </p:nvSpPr>
        <p:spPr>
          <a:xfrm>
            <a:off x="144108" y="1412496"/>
            <a:ext cx="8495067" cy="825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t-LT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Lietuvos akvakultūros sektorius</a:t>
            </a:r>
          </a:p>
          <a:p>
            <a:pPr>
              <a:defRPr/>
            </a:pPr>
            <a:r>
              <a:rPr lang="en-US" alt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Stačiakampis 16">
            <a:extLst>
              <a:ext uri="{FF2B5EF4-FFF2-40B4-BE49-F238E27FC236}">
                <a16:creationId xmlns:a16="http://schemas.microsoft.com/office/drawing/2014/main" id="{3B4293F0-FD40-438F-B975-5DF406569FAB}"/>
              </a:ext>
            </a:extLst>
          </p:cNvPr>
          <p:cNvSpPr/>
          <p:nvPr/>
        </p:nvSpPr>
        <p:spPr>
          <a:xfrm>
            <a:off x="513659" y="2570066"/>
            <a:ext cx="2077141" cy="2125759"/>
          </a:xfrm>
          <a:prstGeom prst="rect">
            <a:avLst/>
          </a:prstGeom>
          <a:solidFill>
            <a:srgbClr val="CBD9E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>
              <a:solidFill>
                <a:srgbClr val="CBD9E8"/>
              </a:solidFill>
            </a:endParaRPr>
          </a:p>
        </p:txBody>
      </p:sp>
      <p:sp>
        <p:nvSpPr>
          <p:cNvPr id="29" name="Stačiakampis 28">
            <a:extLst>
              <a:ext uri="{FF2B5EF4-FFF2-40B4-BE49-F238E27FC236}">
                <a16:creationId xmlns:a16="http://schemas.microsoft.com/office/drawing/2014/main" id="{B16B8AA3-B76C-43FD-BF52-75E47AECE15B}"/>
              </a:ext>
            </a:extLst>
          </p:cNvPr>
          <p:cNvSpPr/>
          <p:nvPr/>
        </p:nvSpPr>
        <p:spPr>
          <a:xfrm>
            <a:off x="2771084" y="2570066"/>
            <a:ext cx="2077141" cy="2125759"/>
          </a:xfrm>
          <a:prstGeom prst="rect">
            <a:avLst/>
          </a:prstGeom>
          <a:solidFill>
            <a:srgbClr val="CBD9E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/>
          </a:p>
        </p:txBody>
      </p:sp>
      <p:sp>
        <p:nvSpPr>
          <p:cNvPr id="33" name="Stačiakampis 32">
            <a:extLst>
              <a:ext uri="{FF2B5EF4-FFF2-40B4-BE49-F238E27FC236}">
                <a16:creationId xmlns:a16="http://schemas.microsoft.com/office/drawing/2014/main" id="{DD7C0C99-EC5B-4CE9-A58F-AB7F1937F899}"/>
              </a:ext>
            </a:extLst>
          </p:cNvPr>
          <p:cNvSpPr/>
          <p:nvPr/>
        </p:nvSpPr>
        <p:spPr>
          <a:xfrm>
            <a:off x="5028509" y="2570066"/>
            <a:ext cx="2077141" cy="2125760"/>
          </a:xfrm>
          <a:prstGeom prst="rect">
            <a:avLst/>
          </a:prstGeom>
          <a:solidFill>
            <a:srgbClr val="CBD9E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/>
          </a:p>
        </p:txBody>
      </p:sp>
      <p:sp>
        <p:nvSpPr>
          <p:cNvPr id="34" name="Stačiakampis 33">
            <a:extLst>
              <a:ext uri="{FF2B5EF4-FFF2-40B4-BE49-F238E27FC236}">
                <a16:creationId xmlns:a16="http://schemas.microsoft.com/office/drawing/2014/main" id="{8F5A5883-D7C1-4FED-BC1C-4CBF506C0559}"/>
              </a:ext>
            </a:extLst>
          </p:cNvPr>
          <p:cNvSpPr/>
          <p:nvPr/>
        </p:nvSpPr>
        <p:spPr>
          <a:xfrm>
            <a:off x="7343777" y="2570065"/>
            <a:ext cx="2077141" cy="2125760"/>
          </a:xfrm>
          <a:prstGeom prst="rect">
            <a:avLst/>
          </a:prstGeom>
          <a:solidFill>
            <a:srgbClr val="CBD9E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/>
          </a:p>
        </p:txBody>
      </p:sp>
      <p:sp>
        <p:nvSpPr>
          <p:cNvPr id="35" name="Stačiakampis 34">
            <a:extLst>
              <a:ext uri="{FF2B5EF4-FFF2-40B4-BE49-F238E27FC236}">
                <a16:creationId xmlns:a16="http://schemas.microsoft.com/office/drawing/2014/main" id="{48A0179B-952A-47AA-91C1-A71869C73978}"/>
              </a:ext>
            </a:extLst>
          </p:cNvPr>
          <p:cNvSpPr/>
          <p:nvPr/>
        </p:nvSpPr>
        <p:spPr>
          <a:xfrm>
            <a:off x="9601202" y="2570064"/>
            <a:ext cx="2077141" cy="2125759"/>
          </a:xfrm>
          <a:prstGeom prst="rect">
            <a:avLst/>
          </a:prstGeom>
          <a:solidFill>
            <a:srgbClr val="CBD9E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/>
          </a:p>
        </p:txBody>
      </p:sp>
      <p:sp>
        <p:nvSpPr>
          <p:cNvPr id="37" name="Stačiakampis 36">
            <a:extLst>
              <a:ext uri="{FF2B5EF4-FFF2-40B4-BE49-F238E27FC236}">
                <a16:creationId xmlns:a16="http://schemas.microsoft.com/office/drawing/2014/main" id="{145ED614-D0FC-45C6-A329-68871D934CE3}"/>
              </a:ext>
            </a:extLst>
          </p:cNvPr>
          <p:cNvSpPr/>
          <p:nvPr/>
        </p:nvSpPr>
        <p:spPr>
          <a:xfrm>
            <a:off x="636120" y="2916001"/>
            <a:ext cx="1832218" cy="1468536"/>
          </a:xfrm>
          <a:prstGeom prst="rect">
            <a:avLst/>
          </a:prstGeom>
          <a:solidFill>
            <a:srgbClr val="87B7D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/>
          </a:p>
        </p:txBody>
      </p:sp>
      <p:sp>
        <p:nvSpPr>
          <p:cNvPr id="38" name="Stačiakampis 37">
            <a:extLst>
              <a:ext uri="{FF2B5EF4-FFF2-40B4-BE49-F238E27FC236}">
                <a16:creationId xmlns:a16="http://schemas.microsoft.com/office/drawing/2014/main" id="{CA54C0EA-852F-4F2D-B3A3-F758EC105891}"/>
              </a:ext>
            </a:extLst>
          </p:cNvPr>
          <p:cNvSpPr/>
          <p:nvPr/>
        </p:nvSpPr>
        <p:spPr>
          <a:xfrm>
            <a:off x="2904069" y="2916001"/>
            <a:ext cx="1832218" cy="1468536"/>
          </a:xfrm>
          <a:prstGeom prst="rect">
            <a:avLst/>
          </a:prstGeom>
          <a:solidFill>
            <a:srgbClr val="87B7D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/>
          </a:p>
        </p:txBody>
      </p:sp>
      <p:sp>
        <p:nvSpPr>
          <p:cNvPr id="40" name="Stačiakampis 39">
            <a:extLst>
              <a:ext uri="{FF2B5EF4-FFF2-40B4-BE49-F238E27FC236}">
                <a16:creationId xmlns:a16="http://schemas.microsoft.com/office/drawing/2014/main" id="{B437D4FB-0D2B-4CE0-8C0F-A2CCFF608539}"/>
              </a:ext>
            </a:extLst>
          </p:cNvPr>
          <p:cNvSpPr/>
          <p:nvPr/>
        </p:nvSpPr>
        <p:spPr>
          <a:xfrm>
            <a:off x="7466238" y="2919919"/>
            <a:ext cx="1832218" cy="1468536"/>
          </a:xfrm>
          <a:prstGeom prst="rect">
            <a:avLst/>
          </a:prstGeom>
          <a:solidFill>
            <a:srgbClr val="87B7D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/>
          </a:p>
        </p:txBody>
      </p:sp>
      <p:sp>
        <p:nvSpPr>
          <p:cNvPr id="41" name="Stačiakampis 40">
            <a:extLst>
              <a:ext uri="{FF2B5EF4-FFF2-40B4-BE49-F238E27FC236}">
                <a16:creationId xmlns:a16="http://schemas.microsoft.com/office/drawing/2014/main" id="{E318FA31-D2C7-4074-8167-4EF2D0DD5DA1}"/>
              </a:ext>
            </a:extLst>
          </p:cNvPr>
          <p:cNvSpPr/>
          <p:nvPr/>
        </p:nvSpPr>
        <p:spPr>
          <a:xfrm>
            <a:off x="9723663" y="2898675"/>
            <a:ext cx="1832218" cy="1468536"/>
          </a:xfrm>
          <a:prstGeom prst="rect">
            <a:avLst/>
          </a:prstGeom>
          <a:solidFill>
            <a:srgbClr val="87B7D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/>
          </a:p>
        </p:txBody>
      </p:sp>
      <p:sp>
        <p:nvSpPr>
          <p:cNvPr id="42" name="Rectangle 87">
            <a:extLst>
              <a:ext uri="{FF2B5EF4-FFF2-40B4-BE49-F238E27FC236}">
                <a16:creationId xmlns:a16="http://schemas.microsoft.com/office/drawing/2014/main" id="{C772EE7E-309E-49F5-A40C-1BDDF0DA1652}"/>
              </a:ext>
            </a:extLst>
          </p:cNvPr>
          <p:cNvSpPr/>
          <p:nvPr/>
        </p:nvSpPr>
        <p:spPr>
          <a:xfrm>
            <a:off x="719754" y="2848113"/>
            <a:ext cx="1748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Per metus pagaminama apie </a:t>
            </a:r>
            <a:r>
              <a:rPr lang="en-US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4.5</a:t>
            </a:r>
            <a:r>
              <a:rPr lang="lt-LT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5 t</a:t>
            </a:r>
            <a:r>
              <a:rPr lang="lt-LT" sz="1200" b="1" kern="0" dirty="0" err="1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ūkst</a:t>
            </a:r>
            <a:r>
              <a:rPr lang="lt-LT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. t akvakultūros produkcijos,</a:t>
            </a:r>
            <a:r>
              <a:rPr lang="en-US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lt-LT" sz="120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lt-LT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apie </a:t>
            </a:r>
            <a:r>
              <a:rPr lang="en-US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0.3% </a:t>
            </a:r>
            <a:r>
              <a:rPr lang="lt-LT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visos ES</a:t>
            </a:r>
            <a:r>
              <a:rPr lang="en-US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akvakultūros produkcijos</a:t>
            </a:r>
            <a:endParaRPr lang="en-US" sz="120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87">
            <a:extLst>
              <a:ext uri="{FF2B5EF4-FFF2-40B4-BE49-F238E27FC236}">
                <a16:creationId xmlns:a16="http://schemas.microsoft.com/office/drawing/2014/main" id="{C4A3590C-5FC8-49A4-8AD0-1655380F9E13}"/>
              </a:ext>
            </a:extLst>
          </p:cNvPr>
          <p:cNvSpPr/>
          <p:nvPr/>
        </p:nvSpPr>
        <p:spPr>
          <a:xfrm>
            <a:off x="2935362" y="3160175"/>
            <a:ext cx="1748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Akvakultūros </a:t>
            </a:r>
            <a:r>
              <a:rPr lang="en-US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lt-LT" sz="1200" kern="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rodukcij</a:t>
            </a:r>
            <a:r>
              <a:rPr lang="en-US" sz="1200" kern="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kiekis</a:t>
            </a:r>
            <a:r>
              <a:rPr lang="en-US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paaugo daugiau nei </a:t>
            </a:r>
            <a:r>
              <a:rPr lang="en-US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lt-LT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lt-LT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 per paskutinius </a:t>
            </a:r>
            <a:r>
              <a:rPr lang="en-US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1200" b="1" kern="0" dirty="0" err="1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metus</a:t>
            </a:r>
            <a:endParaRPr lang="en-US" sz="1200" kern="0" dirty="0">
              <a:solidFill>
                <a:srgbClr val="57687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87">
            <a:extLst>
              <a:ext uri="{FF2B5EF4-FFF2-40B4-BE49-F238E27FC236}">
                <a16:creationId xmlns:a16="http://schemas.microsoft.com/office/drawing/2014/main" id="{735D6A53-71DE-44DB-A6B5-160520CFB15F}"/>
              </a:ext>
            </a:extLst>
          </p:cNvPr>
          <p:cNvSpPr/>
          <p:nvPr/>
        </p:nvSpPr>
        <p:spPr>
          <a:xfrm>
            <a:off x="5150970" y="2916001"/>
            <a:ext cx="1832218" cy="1384995"/>
          </a:xfrm>
          <a:prstGeom prst="rect">
            <a:avLst/>
          </a:prstGeom>
          <a:solidFill>
            <a:srgbClr val="87B7D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200" kern="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Pagrindin</a:t>
            </a:r>
            <a:r>
              <a:rPr lang="lt-LT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ė auginama žuvų rūšis Lietuvoje - </a:t>
            </a:r>
            <a:r>
              <a:rPr lang="en-US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paprastasis karpis</a:t>
            </a:r>
            <a:r>
              <a:rPr lang="en-US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72% </a:t>
            </a:r>
            <a:r>
              <a:rPr lang="lt-LT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viso užaugintos ir realizuotos akvakultūros produkcijos kiekio</a:t>
            </a:r>
            <a:r>
              <a:rPr lang="en-US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63% </a:t>
            </a:r>
            <a:r>
              <a:rPr lang="lt-LT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visos produkcijos vertės</a:t>
            </a:r>
            <a:endParaRPr lang="en-US" sz="120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87">
            <a:extLst>
              <a:ext uri="{FF2B5EF4-FFF2-40B4-BE49-F238E27FC236}">
                <a16:creationId xmlns:a16="http://schemas.microsoft.com/office/drawing/2014/main" id="{1ABF3668-3307-42FD-8E99-6F8C0D5CA8AC}"/>
              </a:ext>
            </a:extLst>
          </p:cNvPr>
          <p:cNvSpPr/>
          <p:nvPr/>
        </p:nvSpPr>
        <p:spPr>
          <a:xfrm>
            <a:off x="7396995" y="2866795"/>
            <a:ext cx="1912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Pastaraisiais metais buvo aktyviai plėtojamos </a:t>
            </a:r>
            <a:r>
              <a:rPr lang="lt-LT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en-US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ir  auginamų žuvų rūšių asortimentas išsiplėtė:</a:t>
            </a:r>
            <a:r>
              <a:rPr lang="en-US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vaivorykštinis upėtakis, afrikinis šamas, ungurys, upokšni</a:t>
            </a:r>
            <a:r>
              <a:rPr lang="en-US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lt-LT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ė  šalvis</a:t>
            </a:r>
            <a:endParaRPr lang="en-US" sz="120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87">
            <a:extLst>
              <a:ext uri="{FF2B5EF4-FFF2-40B4-BE49-F238E27FC236}">
                <a16:creationId xmlns:a16="http://schemas.microsoft.com/office/drawing/2014/main" id="{19718938-39F8-4D08-A2A7-A4798B8CAEEC}"/>
              </a:ext>
            </a:extLst>
          </p:cNvPr>
          <p:cNvSpPr/>
          <p:nvPr/>
        </p:nvSpPr>
        <p:spPr>
          <a:xfrm>
            <a:off x="9723663" y="3142437"/>
            <a:ext cx="1832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200" b="1" kern="0" dirty="0" err="1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Baltakojės</a:t>
            </a:r>
            <a:r>
              <a:rPr lang="lt-LT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 krevetės ir </a:t>
            </a:r>
            <a:r>
              <a:rPr lang="lt-LT" sz="1200" b="1" kern="0" dirty="0" err="1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tilapijos</a:t>
            </a:r>
            <a:r>
              <a:rPr lang="en-US" sz="1200" b="1" kern="0" dirty="0">
                <a:solidFill>
                  <a:srgbClr val="57687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lt-LT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naujos rūšys, pradėtos auginti komerciškai</a:t>
            </a:r>
            <a:r>
              <a:rPr lang="en-US" sz="12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Lietuvoje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31CEC45-A2A3-469D-80DB-4255F46E31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6010" y="5098240"/>
            <a:ext cx="976865" cy="976865"/>
          </a:xfrm>
          <a:prstGeom prst="rect">
            <a:avLst/>
          </a:prstGeom>
        </p:spPr>
      </p:pic>
      <p:sp>
        <p:nvSpPr>
          <p:cNvPr id="62" name="Rectangle 73">
            <a:extLst>
              <a:ext uri="{FF2B5EF4-FFF2-40B4-BE49-F238E27FC236}">
                <a16:creationId xmlns:a16="http://schemas.microsoft.com/office/drawing/2014/main" id="{9FA63480-872C-4E06-BE0D-5A8FA710A972}"/>
              </a:ext>
            </a:extLst>
          </p:cNvPr>
          <p:cNvSpPr/>
          <p:nvPr/>
        </p:nvSpPr>
        <p:spPr>
          <a:xfrm>
            <a:off x="7762875" y="5234404"/>
            <a:ext cx="37930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lt-LT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Nors didžiausia užaugintos ir realizuotos akvakultūros produkcijos dalis išlieka karpis 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(~72</a:t>
            </a:r>
            <a:r>
              <a:rPr lang="lt-LT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5%), </a:t>
            </a:r>
            <a:r>
              <a:rPr lang="lt-LT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tačiau ši dalis kasmet mažėja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(78% </a:t>
            </a:r>
            <a:r>
              <a:rPr lang="lt-LT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2019</a:t>
            </a:r>
            <a:r>
              <a:rPr lang="lt-LT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m., 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74% - 2020 m.)</a:t>
            </a:r>
            <a:r>
              <a:rPr lang="lt-LT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kitos žuvų rūšys vis labiau auginamos Lietuvoje</a:t>
            </a:r>
            <a:endParaRPr 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Slide Number Placeholder 12">
            <a:extLst>
              <a:ext uri="{FF2B5EF4-FFF2-40B4-BE49-F238E27FC236}">
                <a16:creationId xmlns:a16="http://schemas.microsoft.com/office/drawing/2014/main" id="{D22A956E-7F66-4985-B7C3-4EA2CF48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548" y="6492875"/>
            <a:ext cx="523452" cy="365125"/>
          </a:xfrm>
        </p:spPr>
        <p:txBody>
          <a:bodyPr/>
          <a:lstStyle/>
          <a:p>
            <a:pPr algn="l"/>
            <a:fld id="{96E69268-9C8B-4EBF-A9EE-DC5DC2D48DC3}" type="slidenum">
              <a:rPr lang="en-US" sz="1400" smtClean="0"/>
              <a:pPr algn="l"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1395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0"/>
            <a:ext cx="12192000" cy="14192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0" name="Rectangle 66">
            <a:extLst>
              <a:ext uri="{FF2B5EF4-FFF2-40B4-BE49-F238E27FC236}">
                <a16:creationId xmlns:a16="http://schemas.microsoft.com/office/drawing/2014/main" id="{B05E408F-7E94-499E-9F32-FCB1194A4757}"/>
              </a:ext>
            </a:extLst>
          </p:cNvPr>
          <p:cNvSpPr/>
          <p:nvPr/>
        </p:nvSpPr>
        <p:spPr>
          <a:xfrm>
            <a:off x="336886" y="287984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Akvakultūra Lietuvoje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avadinimas 1">
            <a:extLst>
              <a:ext uri="{FF2B5EF4-FFF2-40B4-BE49-F238E27FC236}">
                <a16:creationId xmlns:a16="http://schemas.microsoft.com/office/drawing/2014/main" id="{1EC3C803-A03F-4A4C-A800-6C9DB5AED1C7}"/>
              </a:ext>
            </a:extLst>
          </p:cNvPr>
          <p:cNvSpPr txBox="1">
            <a:spLocks/>
          </p:cNvSpPr>
          <p:nvPr/>
        </p:nvSpPr>
        <p:spPr>
          <a:xfrm>
            <a:off x="144108" y="1412496"/>
            <a:ext cx="11285892" cy="825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t-LT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Akvakultūros produkcijos kiekis ir vertė</a:t>
            </a:r>
            <a:r>
              <a:rPr lang="en-US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3200" b="1" dirty="0">
              <a:solidFill>
                <a:srgbClr val="5768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Rectangle 75">
            <a:extLst>
              <a:ext uri="{FF2B5EF4-FFF2-40B4-BE49-F238E27FC236}">
                <a16:creationId xmlns:a16="http://schemas.microsoft.com/office/drawing/2014/main" id="{9AB56111-5279-4DA5-B5FA-07AFBAA2FAC1}"/>
              </a:ext>
            </a:extLst>
          </p:cNvPr>
          <p:cNvSpPr/>
          <p:nvPr/>
        </p:nvSpPr>
        <p:spPr>
          <a:xfrm>
            <a:off x="1711956" y="1986576"/>
            <a:ext cx="104764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400" cap="all" dirty="0">
                <a:latin typeface="Arial" panose="020B0604020202020204" pitchFamily="34" charset="0"/>
                <a:cs typeface="Arial" panose="020B0604020202020204" pitchFamily="34" charset="0"/>
              </a:rPr>
              <a:t>Užaugintos ir realizuotos akvakultūros produkcijos kiekis</a:t>
            </a:r>
            <a:r>
              <a:rPr lang="en-US" sz="1400" cap="all" dirty="0">
                <a:latin typeface="Arial" panose="020B0604020202020204" pitchFamily="34" charset="0"/>
                <a:cs typeface="Arial" panose="020B0604020202020204" pitchFamily="34" charset="0"/>
              </a:rPr>
              <a:t> 2011-20</a:t>
            </a:r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 </a:t>
            </a:r>
            <a:r>
              <a:rPr lang="en-US" sz="1400" cap="all" dirty="0">
                <a:solidFill>
                  <a:srgbClr val="87B7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VIZIJA 2025, 2030 </a:t>
            </a:r>
            <a:r>
              <a:rPr lang="lt-LT" sz="1400" cap="all" dirty="0">
                <a:solidFill>
                  <a:srgbClr val="87B7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metais</a:t>
            </a:r>
          </a:p>
        </p:txBody>
      </p:sp>
      <p:sp>
        <p:nvSpPr>
          <p:cNvPr id="25" name="Rectangle 40">
            <a:extLst>
              <a:ext uri="{FF2B5EF4-FFF2-40B4-BE49-F238E27FC236}">
                <a16:creationId xmlns:a16="http://schemas.microsoft.com/office/drawing/2014/main" id="{F6FB08F2-4BA1-4D19-9068-059809776618}"/>
              </a:ext>
            </a:extLst>
          </p:cNvPr>
          <p:cNvSpPr/>
          <p:nvPr/>
        </p:nvSpPr>
        <p:spPr>
          <a:xfrm>
            <a:off x="326589" y="2313007"/>
            <a:ext cx="36524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m. u</a:t>
            </a:r>
            <a:r>
              <a:rPr lang="lt-LT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žaugintos ir realizuotos akvakultūros produkcijos </a:t>
            </a:r>
            <a:r>
              <a:rPr lang="lt-LT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vertė</a:t>
            </a:r>
            <a:r>
              <a:rPr lang="lt-LT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siekė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</a:t>
            </a:r>
            <a:r>
              <a:rPr lang="lt-LT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lt-LT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ln. 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apie 79% </a:t>
            </a:r>
            <a:r>
              <a:rPr lang="lt-LT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tvenkiniuose ir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21% </a:t>
            </a:r>
            <a:r>
              <a:rPr lang="lt-LT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UAS*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Pokytis nuo 2020 m.: </a:t>
            </a:r>
          </a:p>
          <a:p>
            <a:pPr lvl="0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lt-LT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Kiekio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+10,</a:t>
            </a:r>
            <a:r>
              <a:rPr lang="lt-LT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lvl="0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Vert</a:t>
            </a:r>
            <a:r>
              <a:rPr lang="lt-LT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ės -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lt-LT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12,41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%*</a:t>
            </a:r>
          </a:p>
          <a:p>
            <a:pPr lvl="0"/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2020 m.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89 %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akvakultūros produkcijos buvo 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realizuota šalies vidaus rinkoje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šviežios (56 %) ir perdirbtos (33 %) akvakultūros produkcijos. </a:t>
            </a:r>
          </a:p>
          <a:p>
            <a:pPr lvl="0"/>
            <a:br>
              <a:rPr lang="en-US" kern="0" dirty="0">
                <a:latin typeface="Arial" pitchFamily="34" charset="0"/>
                <a:cs typeface="Arial" pitchFamily="34" charset="0"/>
              </a:rPr>
            </a:br>
            <a:b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91BD95A2-D4AB-4F92-9F4F-EE34A9C3F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695676"/>
              </p:ext>
            </p:extLst>
          </p:nvPr>
        </p:nvGraphicFramePr>
        <p:xfrm>
          <a:off x="3017403" y="2256427"/>
          <a:ext cx="8583561" cy="4077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E8F48C9-87DC-46E3-B4F5-7427B7844215}"/>
              </a:ext>
            </a:extLst>
          </p:cNvPr>
          <p:cNvSpPr txBox="1"/>
          <p:nvPr/>
        </p:nvSpPr>
        <p:spPr>
          <a:xfrm>
            <a:off x="4940709" y="6169906"/>
            <a:ext cx="40189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* - preliminarūs ŽŪIKVC </a:t>
            </a:r>
            <a:r>
              <a:rPr lang="en-US" sz="1200" dirty="0"/>
              <a:t>2021 m. </a:t>
            </a:r>
            <a:r>
              <a:rPr lang="lt-LT" sz="1200" dirty="0"/>
              <a:t>duomenys</a:t>
            </a:r>
          </a:p>
        </p:txBody>
      </p:sp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1A4B343C-EE18-4BB4-B2C2-2F569748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3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0"/>
            <a:ext cx="12192000" cy="14192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0" name="Rectangle 66">
            <a:extLst>
              <a:ext uri="{FF2B5EF4-FFF2-40B4-BE49-F238E27FC236}">
                <a16:creationId xmlns:a16="http://schemas.microsoft.com/office/drawing/2014/main" id="{B05E408F-7E94-499E-9F32-FCB1194A4757}"/>
              </a:ext>
            </a:extLst>
          </p:cNvPr>
          <p:cNvSpPr/>
          <p:nvPr/>
        </p:nvSpPr>
        <p:spPr>
          <a:xfrm>
            <a:off x="336886" y="287984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Akvakultūra Lietuvoje </a:t>
            </a:r>
          </a:p>
        </p:txBody>
      </p:sp>
      <p:sp>
        <p:nvSpPr>
          <p:cNvPr id="22" name="Pavadinimas 1">
            <a:extLst>
              <a:ext uri="{FF2B5EF4-FFF2-40B4-BE49-F238E27FC236}">
                <a16:creationId xmlns:a16="http://schemas.microsoft.com/office/drawing/2014/main" id="{73A5331C-198F-43C9-A029-6296E2AF1C0E}"/>
              </a:ext>
            </a:extLst>
          </p:cNvPr>
          <p:cNvSpPr txBox="1">
            <a:spLocks/>
          </p:cNvSpPr>
          <p:nvPr/>
        </p:nvSpPr>
        <p:spPr>
          <a:xfrm>
            <a:off x="144108" y="1412496"/>
            <a:ext cx="11285892" cy="825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Palyginimas su k</a:t>
            </a:r>
            <a:r>
              <a:rPr lang="lt-LT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itomis</a:t>
            </a:r>
            <a:r>
              <a:rPr lang="en-US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valstybėmis</a:t>
            </a:r>
            <a:r>
              <a:rPr lang="en-US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3200" b="1" dirty="0">
              <a:solidFill>
                <a:srgbClr val="5768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4B8A8DF-64C8-4F0F-8520-81F14F9A5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562533"/>
              </p:ext>
            </p:extLst>
          </p:nvPr>
        </p:nvGraphicFramePr>
        <p:xfrm>
          <a:off x="829908" y="2891667"/>
          <a:ext cx="11285892" cy="381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75">
            <a:extLst>
              <a:ext uri="{FF2B5EF4-FFF2-40B4-BE49-F238E27FC236}">
                <a16:creationId xmlns:a16="http://schemas.microsoft.com/office/drawing/2014/main" id="{E83F141A-99DB-4D4F-868B-221EF72B9EAA}"/>
              </a:ext>
            </a:extLst>
          </p:cNvPr>
          <p:cNvSpPr/>
          <p:nvPr/>
        </p:nvSpPr>
        <p:spPr>
          <a:xfrm>
            <a:off x="3712196" y="2129667"/>
            <a:ext cx="5224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Gėlavandenė akvakultūra </a:t>
            </a:r>
            <a:r>
              <a:rPr lang="en-US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t-LT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produkcijos kiekis</a:t>
            </a:r>
            <a:r>
              <a:rPr lang="en-US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 (2019)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FE70034C-25E5-4CD3-BFEF-F979A11E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548" y="6492875"/>
            <a:ext cx="523452" cy="365125"/>
          </a:xfrm>
        </p:spPr>
        <p:txBody>
          <a:bodyPr/>
          <a:lstStyle/>
          <a:p>
            <a:pPr algn="l"/>
            <a:fld id="{96E69268-9C8B-4EBF-A9EE-DC5DC2D48DC3}" type="slidenum">
              <a:rPr lang="en-US" sz="1400" smtClean="0"/>
              <a:pPr algn="l"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127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Tiesioji jungtis 59">
            <a:extLst>
              <a:ext uri="{FF2B5EF4-FFF2-40B4-BE49-F238E27FC236}">
                <a16:creationId xmlns:a16="http://schemas.microsoft.com/office/drawing/2014/main" id="{481F3A61-EB59-43DF-BAF7-4F437E526457}"/>
              </a:ext>
            </a:extLst>
          </p:cNvPr>
          <p:cNvCxnSpPr>
            <a:cxnSpLocks/>
          </p:cNvCxnSpPr>
          <p:nvPr/>
        </p:nvCxnSpPr>
        <p:spPr>
          <a:xfrm>
            <a:off x="7924800" y="4315298"/>
            <a:ext cx="1677759" cy="0"/>
          </a:xfrm>
          <a:prstGeom prst="line">
            <a:avLst/>
          </a:prstGeom>
          <a:ln>
            <a:solidFill>
              <a:srgbClr val="4A4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iesioji jungtis 57">
            <a:extLst>
              <a:ext uri="{FF2B5EF4-FFF2-40B4-BE49-F238E27FC236}">
                <a16:creationId xmlns:a16="http://schemas.microsoft.com/office/drawing/2014/main" id="{1A856DD9-E735-4EDF-A42C-30B5E8CB11EE}"/>
              </a:ext>
            </a:extLst>
          </p:cNvPr>
          <p:cNvCxnSpPr>
            <a:cxnSpLocks/>
          </p:cNvCxnSpPr>
          <p:nvPr/>
        </p:nvCxnSpPr>
        <p:spPr>
          <a:xfrm>
            <a:off x="10183584" y="2713934"/>
            <a:ext cx="27215" cy="3286816"/>
          </a:xfrm>
          <a:prstGeom prst="line">
            <a:avLst/>
          </a:prstGeom>
          <a:ln>
            <a:solidFill>
              <a:srgbClr val="5768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0" y="0"/>
            <a:ext cx="12192000" cy="14192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0" name="Rectangle 66">
            <a:extLst>
              <a:ext uri="{FF2B5EF4-FFF2-40B4-BE49-F238E27FC236}">
                <a16:creationId xmlns:a16="http://schemas.microsoft.com/office/drawing/2014/main" id="{B05E408F-7E94-499E-9F32-FCB1194A4757}"/>
              </a:ext>
            </a:extLst>
          </p:cNvPr>
          <p:cNvSpPr/>
          <p:nvPr/>
        </p:nvSpPr>
        <p:spPr>
          <a:xfrm>
            <a:off x="336886" y="287984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Akvakultūra Lietuvoje </a:t>
            </a:r>
          </a:p>
        </p:txBody>
      </p:sp>
      <p:sp>
        <p:nvSpPr>
          <p:cNvPr id="29" name="Stačiakampis 28">
            <a:extLst>
              <a:ext uri="{FF2B5EF4-FFF2-40B4-BE49-F238E27FC236}">
                <a16:creationId xmlns:a16="http://schemas.microsoft.com/office/drawing/2014/main" id="{B16B8AA3-B76C-43FD-BF52-75E47AECE15B}"/>
              </a:ext>
            </a:extLst>
          </p:cNvPr>
          <p:cNvSpPr/>
          <p:nvPr/>
        </p:nvSpPr>
        <p:spPr>
          <a:xfrm>
            <a:off x="826928" y="2258779"/>
            <a:ext cx="6812122" cy="1303571"/>
          </a:xfrm>
          <a:prstGeom prst="rect">
            <a:avLst/>
          </a:prstGeom>
          <a:solidFill>
            <a:srgbClr val="96A4B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/>
          </a:p>
        </p:txBody>
      </p:sp>
      <p:sp>
        <p:nvSpPr>
          <p:cNvPr id="38" name="Stačiakampis 37">
            <a:extLst>
              <a:ext uri="{FF2B5EF4-FFF2-40B4-BE49-F238E27FC236}">
                <a16:creationId xmlns:a16="http://schemas.microsoft.com/office/drawing/2014/main" id="{CA54C0EA-852F-4F2D-B3A3-F758EC105891}"/>
              </a:ext>
            </a:extLst>
          </p:cNvPr>
          <p:cNvSpPr/>
          <p:nvPr/>
        </p:nvSpPr>
        <p:spPr>
          <a:xfrm>
            <a:off x="903373" y="2367496"/>
            <a:ext cx="6611852" cy="1094605"/>
          </a:xfrm>
          <a:prstGeom prst="rect">
            <a:avLst/>
          </a:prstGeom>
          <a:solidFill>
            <a:srgbClr val="87B7D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>
              <a:solidFill>
                <a:srgbClr val="87B7D1"/>
              </a:solidFill>
            </a:endParaRPr>
          </a:p>
        </p:txBody>
      </p:sp>
      <p:sp>
        <p:nvSpPr>
          <p:cNvPr id="44" name="Rectangle 87">
            <a:extLst>
              <a:ext uri="{FF2B5EF4-FFF2-40B4-BE49-F238E27FC236}">
                <a16:creationId xmlns:a16="http://schemas.microsoft.com/office/drawing/2014/main" id="{C4A3590C-5FC8-49A4-8AD0-1655380F9E13}"/>
              </a:ext>
            </a:extLst>
          </p:cNvPr>
          <p:cNvSpPr/>
          <p:nvPr/>
        </p:nvSpPr>
        <p:spPr>
          <a:xfrm>
            <a:off x="2158544" y="2713934"/>
            <a:ext cx="4288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6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Klimato kaita ir meteorologinės sąlygos</a:t>
            </a:r>
            <a:endParaRPr lang="en-US" sz="160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1200" kern="0" dirty="0">
              <a:solidFill>
                <a:srgbClr val="57687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avadinimas 1">
            <a:extLst>
              <a:ext uri="{FF2B5EF4-FFF2-40B4-BE49-F238E27FC236}">
                <a16:creationId xmlns:a16="http://schemas.microsoft.com/office/drawing/2014/main" id="{73A5331C-198F-43C9-A029-6296E2AF1C0E}"/>
              </a:ext>
            </a:extLst>
          </p:cNvPr>
          <p:cNvSpPr txBox="1">
            <a:spLocks/>
          </p:cNvSpPr>
          <p:nvPr/>
        </p:nvSpPr>
        <p:spPr>
          <a:xfrm>
            <a:off x="144108" y="1412496"/>
            <a:ext cx="11285892" cy="825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t-LT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Akvakultūros produkcijos kiekis ir vertė</a:t>
            </a:r>
          </a:p>
          <a:p>
            <a:pPr>
              <a:defRPr/>
            </a:pPr>
            <a:r>
              <a:rPr lang="en-US" alt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Stačiakampis 24">
            <a:extLst>
              <a:ext uri="{FF2B5EF4-FFF2-40B4-BE49-F238E27FC236}">
                <a16:creationId xmlns:a16="http://schemas.microsoft.com/office/drawing/2014/main" id="{4B81F9C9-7CB0-4190-8585-8EA6386D692A}"/>
              </a:ext>
            </a:extLst>
          </p:cNvPr>
          <p:cNvSpPr/>
          <p:nvPr/>
        </p:nvSpPr>
        <p:spPr>
          <a:xfrm>
            <a:off x="826928" y="3736009"/>
            <a:ext cx="6812122" cy="1303571"/>
          </a:xfrm>
          <a:prstGeom prst="rect">
            <a:avLst/>
          </a:prstGeom>
          <a:solidFill>
            <a:srgbClr val="96A4B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/>
          </a:p>
        </p:txBody>
      </p:sp>
      <p:sp>
        <p:nvSpPr>
          <p:cNvPr id="26" name="Stačiakampis 25">
            <a:extLst>
              <a:ext uri="{FF2B5EF4-FFF2-40B4-BE49-F238E27FC236}">
                <a16:creationId xmlns:a16="http://schemas.microsoft.com/office/drawing/2014/main" id="{A58F99BB-812B-4FC5-AE05-1967486796F2}"/>
              </a:ext>
            </a:extLst>
          </p:cNvPr>
          <p:cNvSpPr/>
          <p:nvPr/>
        </p:nvSpPr>
        <p:spPr>
          <a:xfrm>
            <a:off x="826927" y="5213239"/>
            <a:ext cx="6812122" cy="1303571"/>
          </a:xfrm>
          <a:prstGeom prst="rect">
            <a:avLst/>
          </a:prstGeom>
          <a:solidFill>
            <a:srgbClr val="96A4B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/>
          </a:p>
        </p:txBody>
      </p:sp>
      <p:sp>
        <p:nvSpPr>
          <p:cNvPr id="27" name="Stačiakampis 26">
            <a:extLst>
              <a:ext uri="{FF2B5EF4-FFF2-40B4-BE49-F238E27FC236}">
                <a16:creationId xmlns:a16="http://schemas.microsoft.com/office/drawing/2014/main" id="{DB9961B0-D907-4C27-BD8E-60251EFF5102}"/>
              </a:ext>
            </a:extLst>
          </p:cNvPr>
          <p:cNvSpPr/>
          <p:nvPr/>
        </p:nvSpPr>
        <p:spPr>
          <a:xfrm>
            <a:off x="903372" y="3843140"/>
            <a:ext cx="6611853" cy="1094605"/>
          </a:xfrm>
          <a:prstGeom prst="rect">
            <a:avLst/>
          </a:prstGeom>
          <a:solidFill>
            <a:srgbClr val="87B7D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/>
          </a:p>
        </p:txBody>
      </p:sp>
      <p:sp>
        <p:nvSpPr>
          <p:cNvPr id="28" name="Stačiakampis 27">
            <a:extLst>
              <a:ext uri="{FF2B5EF4-FFF2-40B4-BE49-F238E27FC236}">
                <a16:creationId xmlns:a16="http://schemas.microsoft.com/office/drawing/2014/main" id="{09AC5337-CC7E-4702-AC84-F214E2A2FE07}"/>
              </a:ext>
            </a:extLst>
          </p:cNvPr>
          <p:cNvSpPr/>
          <p:nvPr/>
        </p:nvSpPr>
        <p:spPr>
          <a:xfrm>
            <a:off x="903371" y="5261634"/>
            <a:ext cx="6611854" cy="1094605"/>
          </a:xfrm>
          <a:prstGeom prst="rect">
            <a:avLst/>
          </a:prstGeom>
          <a:solidFill>
            <a:srgbClr val="87B7D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dirty="0"/>
          </a:p>
        </p:txBody>
      </p:sp>
      <p:sp>
        <p:nvSpPr>
          <p:cNvPr id="32" name="Овал 4">
            <a:extLst>
              <a:ext uri="{FF2B5EF4-FFF2-40B4-BE49-F238E27FC236}">
                <a16:creationId xmlns:a16="http://schemas.microsoft.com/office/drawing/2014/main" id="{E6996303-172F-4860-82C9-F57FBDC6874C}"/>
              </a:ext>
            </a:extLst>
          </p:cNvPr>
          <p:cNvSpPr/>
          <p:nvPr/>
        </p:nvSpPr>
        <p:spPr>
          <a:xfrm>
            <a:off x="1043743" y="2483804"/>
            <a:ext cx="894266" cy="885917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6" name="Grafinis elementas 35" descr="Saulė">
            <a:extLst>
              <a:ext uri="{FF2B5EF4-FFF2-40B4-BE49-F238E27FC236}">
                <a16:creationId xmlns:a16="http://schemas.microsoft.com/office/drawing/2014/main" id="{0BE828B4-5484-4BAD-B0CF-82F8B0A4C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0628" y="2625263"/>
            <a:ext cx="602997" cy="602997"/>
          </a:xfrm>
          <a:prstGeom prst="rect">
            <a:avLst/>
          </a:prstGeom>
        </p:spPr>
      </p:pic>
      <p:sp>
        <p:nvSpPr>
          <p:cNvPr id="43" name="Овал 4">
            <a:extLst>
              <a:ext uri="{FF2B5EF4-FFF2-40B4-BE49-F238E27FC236}">
                <a16:creationId xmlns:a16="http://schemas.microsoft.com/office/drawing/2014/main" id="{0205CA24-80D2-4552-896C-9B02F6AC5B5B}"/>
              </a:ext>
            </a:extLst>
          </p:cNvPr>
          <p:cNvSpPr/>
          <p:nvPr/>
        </p:nvSpPr>
        <p:spPr>
          <a:xfrm>
            <a:off x="1039309" y="3955183"/>
            <a:ext cx="894266" cy="885917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Овал 4">
            <a:extLst>
              <a:ext uri="{FF2B5EF4-FFF2-40B4-BE49-F238E27FC236}">
                <a16:creationId xmlns:a16="http://schemas.microsoft.com/office/drawing/2014/main" id="{5D03ACAC-23BB-462C-B802-287F82AE223F}"/>
              </a:ext>
            </a:extLst>
          </p:cNvPr>
          <p:cNvSpPr/>
          <p:nvPr/>
        </p:nvSpPr>
        <p:spPr>
          <a:xfrm>
            <a:off x="1039309" y="5422064"/>
            <a:ext cx="894266" cy="885917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1D2CD53-1489-42CA-ACA2-B160EECA67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2"/>
          <a:stretch/>
        </p:blipFill>
        <p:spPr>
          <a:xfrm>
            <a:off x="1039309" y="4055669"/>
            <a:ext cx="889186" cy="649681"/>
          </a:xfrm>
          <a:prstGeom prst="rect">
            <a:avLst/>
          </a:prstGeom>
        </p:spPr>
      </p:pic>
      <p:sp>
        <p:nvSpPr>
          <p:cNvPr id="48" name="Rectangle 87">
            <a:extLst>
              <a:ext uri="{FF2B5EF4-FFF2-40B4-BE49-F238E27FC236}">
                <a16:creationId xmlns:a16="http://schemas.microsoft.com/office/drawing/2014/main" id="{5FA39B38-0676-404D-A6F2-25BE73589D83}"/>
              </a:ext>
            </a:extLst>
          </p:cNvPr>
          <p:cNvSpPr/>
          <p:nvPr/>
        </p:nvSpPr>
        <p:spPr>
          <a:xfrm>
            <a:off x="2454812" y="4240335"/>
            <a:ext cx="4288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t-LT" sz="16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Pandeminė krizė</a:t>
            </a:r>
            <a:endParaRPr lang="en-US" sz="160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1200" kern="0" dirty="0">
              <a:solidFill>
                <a:srgbClr val="57687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87">
            <a:extLst>
              <a:ext uri="{FF2B5EF4-FFF2-40B4-BE49-F238E27FC236}">
                <a16:creationId xmlns:a16="http://schemas.microsoft.com/office/drawing/2014/main" id="{B47831F0-9471-4315-B4FE-02AE7E09FA8C}"/>
              </a:ext>
            </a:extLst>
          </p:cNvPr>
          <p:cNvSpPr/>
          <p:nvPr/>
        </p:nvSpPr>
        <p:spPr>
          <a:xfrm>
            <a:off x="2454812" y="5695127"/>
            <a:ext cx="4288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t-LT" sz="16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Rinkos pokyčiai</a:t>
            </a:r>
            <a:endParaRPr lang="en-US" sz="160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60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1200" kern="0" dirty="0">
              <a:solidFill>
                <a:srgbClr val="57687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1">
            <a:extLst>
              <a:ext uri="{FF2B5EF4-FFF2-40B4-BE49-F238E27FC236}">
                <a16:creationId xmlns:a16="http://schemas.microsoft.com/office/drawing/2014/main" id="{FCF4136F-FDE5-473F-B618-3F2FF74F81E1}"/>
              </a:ext>
            </a:extLst>
          </p:cNvPr>
          <p:cNvSpPr/>
          <p:nvPr/>
        </p:nvSpPr>
        <p:spPr>
          <a:xfrm>
            <a:off x="8904514" y="3036631"/>
            <a:ext cx="2612571" cy="2615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5C8AF440-8CF9-4AF8-B5D7-822AE28E8EA0}"/>
              </a:ext>
            </a:extLst>
          </p:cNvPr>
          <p:cNvSpPr/>
          <p:nvPr/>
        </p:nvSpPr>
        <p:spPr>
          <a:xfrm>
            <a:off x="9045040" y="3198580"/>
            <a:ext cx="2297875" cy="2291285"/>
          </a:xfrm>
          <a:prstGeom prst="ellipse">
            <a:avLst/>
          </a:prstGeom>
          <a:solidFill>
            <a:srgbClr val="96A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60">
            <a:extLst>
              <a:ext uri="{FF2B5EF4-FFF2-40B4-BE49-F238E27FC236}">
                <a16:creationId xmlns:a16="http://schemas.microsoft.com/office/drawing/2014/main" id="{1FFBD402-56C9-4E3F-866B-027D9DD25112}"/>
              </a:ext>
            </a:extLst>
          </p:cNvPr>
          <p:cNvSpPr/>
          <p:nvPr/>
        </p:nvSpPr>
        <p:spPr>
          <a:xfrm>
            <a:off x="8974776" y="4130632"/>
            <a:ext cx="243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Iššūkiai</a:t>
            </a:r>
            <a:endParaRPr lang="en-US" dirty="0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5EB24FF0-16FA-41B4-8BC1-614302EC23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70" y="5585745"/>
            <a:ext cx="532776" cy="532776"/>
          </a:xfrm>
          <a:prstGeom prst="rect">
            <a:avLst/>
          </a:prstGeom>
        </p:spPr>
      </p:pic>
      <p:cxnSp>
        <p:nvCxnSpPr>
          <p:cNvPr id="18" name="Tiesioji jungtis 17">
            <a:extLst>
              <a:ext uri="{FF2B5EF4-FFF2-40B4-BE49-F238E27FC236}">
                <a16:creationId xmlns:a16="http://schemas.microsoft.com/office/drawing/2014/main" id="{07BC9858-7D1A-4118-A684-977CC7652568}"/>
              </a:ext>
            </a:extLst>
          </p:cNvPr>
          <p:cNvCxnSpPr>
            <a:cxnSpLocks/>
          </p:cNvCxnSpPr>
          <p:nvPr/>
        </p:nvCxnSpPr>
        <p:spPr>
          <a:xfrm>
            <a:off x="7848600" y="2713934"/>
            <a:ext cx="2334984" cy="0"/>
          </a:xfrm>
          <a:prstGeom prst="line">
            <a:avLst/>
          </a:prstGeom>
          <a:ln>
            <a:solidFill>
              <a:srgbClr val="4A4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iesioji jungtis 58">
            <a:extLst>
              <a:ext uri="{FF2B5EF4-FFF2-40B4-BE49-F238E27FC236}">
                <a16:creationId xmlns:a16="http://schemas.microsoft.com/office/drawing/2014/main" id="{2B19EDA7-C0C8-4DD0-83A5-C2EE3F81BB25}"/>
              </a:ext>
            </a:extLst>
          </p:cNvPr>
          <p:cNvCxnSpPr>
            <a:cxnSpLocks/>
          </p:cNvCxnSpPr>
          <p:nvPr/>
        </p:nvCxnSpPr>
        <p:spPr>
          <a:xfrm>
            <a:off x="7924800" y="6000750"/>
            <a:ext cx="2285999" cy="0"/>
          </a:xfrm>
          <a:prstGeom prst="line">
            <a:avLst/>
          </a:prstGeom>
          <a:ln>
            <a:solidFill>
              <a:srgbClr val="4A4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Tiesioji jungtis 63">
            <a:extLst>
              <a:ext uri="{FF2B5EF4-FFF2-40B4-BE49-F238E27FC236}">
                <a16:creationId xmlns:a16="http://schemas.microsoft.com/office/drawing/2014/main" id="{9E2AEC90-E7AB-4728-A952-6711EBA39B3B}"/>
              </a:ext>
            </a:extLst>
          </p:cNvPr>
          <p:cNvCxnSpPr/>
          <p:nvPr/>
        </p:nvCxnSpPr>
        <p:spPr>
          <a:xfrm>
            <a:off x="7924800" y="5946391"/>
            <a:ext cx="0" cy="108717"/>
          </a:xfrm>
          <a:prstGeom prst="line">
            <a:avLst/>
          </a:prstGeom>
          <a:ln>
            <a:solidFill>
              <a:srgbClr val="5768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Tiesioji jungtis 64">
            <a:extLst>
              <a:ext uri="{FF2B5EF4-FFF2-40B4-BE49-F238E27FC236}">
                <a16:creationId xmlns:a16="http://schemas.microsoft.com/office/drawing/2014/main" id="{08E3B196-55F7-438D-AEBB-4784C624CA56}"/>
              </a:ext>
            </a:extLst>
          </p:cNvPr>
          <p:cNvCxnSpPr/>
          <p:nvPr/>
        </p:nvCxnSpPr>
        <p:spPr>
          <a:xfrm>
            <a:off x="7924800" y="4269383"/>
            <a:ext cx="0" cy="108717"/>
          </a:xfrm>
          <a:prstGeom prst="line">
            <a:avLst/>
          </a:prstGeom>
          <a:ln>
            <a:solidFill>
              <a:srgbClr val="5768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Tiesioji jungtis 65">
            <a:extLst>
              <a:ext uri="{FF2B5EF4-FFF2-40B4-BE49-F238E27FC236}">
                <a16:creationId xmlns:a16="http://schemas.microsoft.com/office/drawing/2014/main" id="{45614EC6-8D07-4DA3-A2C6-187A1497C761}"/>
              </a:ext>
            </a:extLst>
          </p:cNvPr>
          <p:cNvCxnSpPr/>
          <p:nvPr/>
        </p:nvCxnSpPr>
        <p:spPr>
          <a:xfrm>
            <a:off x="7848600" y="2668409"/>
            <a:ext cx="0" cy="108717"/>
          </a:xfrm>
          <a:prstGeom prst="line">
            <a:avLst/>
          </a:prstGeom>
          <a:ln>
            <a:solidFill>
              <a:srgbClr val="5768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lide Number Placeholder 12">
            <a:extLst>
              <a:ext uri="{FF2B5EF4-FFF2-40B4-BE49-F238E27FC236}">
                <a16:creationId xmlns:a16="http://schemas.microsoft.com/office/drawing/2014/main" id="{434509CF-4E78-49DF-BAA6-5B19FC58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548" y="6492875"/>
            <a:ext cx="523452" cy="365125"/>
          </a:xfrm>
        </p:spPr>
        <p:txBody>
          <a:bodyPr/>
          <a:lstStyle/>
          <a:p>
            <a:pPr algn="l"/>
            <a:fld id="{96E69268-9C8B-4EBF-A9EE-DC5DC2D48DC3}" type="slidenum">
              <a:rPr lang="en-US" sz="1400" smtClean="0"/>
              <a:pPr algn="l"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059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: suapvalinti kampai 3">
            <a:extLst>
              <a:ext uri="{FF2B5EF4-FFF2-40B4-BE49-F238E27FC236}">
                <a16:creationId xmlns:a16="http://schemas.microsoft.com/office/drawing/2014/main" id="{1A16CC36-57F1-4867-9753-3EB84CAAF9E6}"/>
              </a:ext>
            </a:extLst>
          </p:cNvPr>
          <p:cNvSpPr/>
          <p:nvPr/>
        </p:nvSpPr>
        <p:spPr>
          <a:xfrm>
            <a:off x="543496" y="2447350"/>
            <a:ext cx="5197713" cy="3073781"/>
          </a:xfrm>
          <a:prstGeom prst="roundRect">
            <a:avLst/>
          </a:prstGeom>
          <a:noFill/>
          <a:ln w="76200"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6" name="Rounded Rectangle 41">
            <a:extLst>
              <a:ext uri="{FF2B5EF4-FFF2-40B4-BE49-F238E27FC236}">
                <a16:creationId xmlns:a16="http://schemas.microsoft.com/office/drawing/2014/main" id="{57FF8AC9-A3D9-4702-AFEC-76B27055D760}"/>
              </a:ext>
            </a:extLst>
          </p:cNvPr>
          <p:cNvSpPr/>
          <p:nvPr/>
        </p:nvSpPr>
        <p:spPr>
          <a:xfrm>
            <a:off x="8149867" y="2123837"/>
            <a:ext cx="1900758" cy="744079"/>
          </a:xfrm>
          <a:prstGeom prst="roundRect">
            <a:avLst/>
          </a:prstGeom>
          <a:solidFill>
            <a:srgbClr val="87B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0"/>
            <a:ext cx="12192000" cy="14192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0" name="Rectangle 66">
            <a:extLst>
              <a:ext uri="{FF2B5EF4-FFF2-40B4-BE49-F238E27FC236}">
                <a16:creationId xmlns:a16="http://schemas.microsoft.com/office/drawing/2014/main" id="{B05E408F-7E94-499E-9F32-FCB1194A4757}"/>
              </a:ext>
            </a:extLst>
          </p:cNvPr>
          <p:cNvSpPr/>
          <p:nvPr/>
        </p:nvSpPr>
        <p:spPr>
          <a:xfrm>
            <a:off x="336886" y="287984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Akvakultūra Lietuvoje </a:t>
            </a:r>
          </a:p>
        </p:txBody>
      </p:sp>
      <p:sp>
        <p:nvSpPr>
          <p:cNvPr id="22" name="Pavadinimas 1">
            <a:extLst>
              <a:ext uri="{FF2B5EF4-FFF2-40B4-BE49-F238E27FC236}">
                <a16:creationId xmlns:a16="http://schemas.microsoft.com/office/drawing/2014/main" id="{73A5331C-198F-43C9-A029-6296E2AF1C0E}"/>
              </a:ext>
            </a:extLst>
          </p:cNvPr>
          <p:cNvSpPr txBox="1">
            <a:spLocks/>
          </p:cNvSpPr>
          <p:nvPr/>
        </p:nvSpPr>
        <p:spPr>
          <a:xfrm>
            <a:off x="144108" y="1412496"/>
            <a:ext cx="11285892" cy="825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Galimyb</a:t>
            </a:r>
            <a:r>
              <a:rPr lang="lt-LT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ės ir iššūkiai akvakultūrai Lietuvoje</a:t>
            </a:r>
            <a:endParaRPr lang="en-US" sz="3200" b="1" dirty="0">
              <a:solidFill>
                <a:srgbClr val="5768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lt-LT" sz="3200" b="1" dirty="0">
              <a:solidFill>
                <a:srgbClr val="5768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Rounded Rectangle 41">
            <a:extLst>
              <a:ext uri="{FF2B5EF4-FFF2-40B4-BE49-F238E27FC236}">
                <a16:creationId xmlns:a16="http://schemas.microsoft.com/office/drawing/2014/main" id="{F28E473C-F77B-4C88-AA1F-6C41335982AE}"/>
              </a:ext>
            </a:extLst>
          </p:cNvPr>
          <p:cNvSpPr/>
          <p:nvPr/>
        </p:nvSpPr>
        <p:spPr>
          <a:xfrm>
            <a:off x="2128317" y="2169522"/>
            <a:ext cx="1900758" cy="744079"/>
          </a:xfrm>
          <a:prstGeom prst="roundRect">
            <a:avLst/>
          </a:prstGeom>
          <a:solidFill>
            <a:srgbClr val="87B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pic>
        <p:nvPicPr>
          <p:cNvPr id="27" name="Paveikslėlis 26">
            <a:extLst>
              <a:ext uri="{FF2B5EF4-FFF2-40B4-BE49-F238E27FC236}">
                <a16:creationId xmlns:a16="http://schemas.microsoft.com/office/drawing/2014/main" id="{D9937C5D-BCF7-4955-90A1-5A2CD1F11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091" y="2034643"/>
            <a:ext cx="875676" cy="87567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679F134-4110-427F-85D6-DE14F15AFDF0}"/>
              </a:ext>
            </a:extLst>
          </p:cNvPr>
          <p:cNvSpPr txBox="1"/>
          <p:nvPr/>
        </p:nvSpPr>
        <p:spPr>
          <a:xfrm>
            <a:off x="635909" y="2926589"/>
            <a:ext cx="48855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Pakankam</a:t>
            </a:r>
            <a:r>
              <a:rPr lang="lt-L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lt-L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ėlo vandens resursai ir prieiga prie jų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Palankios natūralios (įskaitant požeminį vandenį) ir infrastruktūrinės sąlygos diegti UAS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t-LT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Šviežiai žuviai ir jos produktams paklausi vidinė rinka, didėjanti paklausa </a:t>
            </a:r>
            <a:endParaRPr lang="lt-LT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Ilgalaikė valstybės strategija ir finansavimo galimybės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D7A885-F3DB-4FCD-920D-3195716676C2}"/>
              </a:ext>
            </a:extLst>
          </p:cNvPr>
          <p:cNvSpPr txBox="1"/>
          <p:nvPr/>
        </p:nvSpPr>
        <p:spPr>
          <a:xfrm>
            <a:off x="6368332" y="2853191"/>
            <a:ext cx="4953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Klimato kaitos poveikis ir sezoniškumas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Priklausomy</a:t>
            </a:r>
            <a:r>
              <a:rPr lang="lt-L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bė nuo energetinių išteklių (didelės energijos sąnaudos gamyboje)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Nestabili, kintanti vietinė ir eksporto rinka, didėjanti konkurencija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Kvalifikuotos darbo jėgos trūkumas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Vartotojų neigiamas požiūris, nepasitikėjimas akvakultūros produktais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pandemija ir jos apribojimai</a:t>
            </a:r>
            <a:endParaRPr lang="lt-LT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51D817-95D7-4C61-A147-4D83BD3120E4}"/>
              </a:ext>
            </a:extLst>
          </p:cNvPr>
          <p:cNvSpPr txBox="1"/>
          <p:nvPr/>
        </p:nvSpPr>
        <p:spPr>
          <a:xfrm>
            <a:off x="635909" y="2877461"/>
            <a:ext cx="307066" cy="2308324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D1DDE9-2F29-469A-A729-D03BC22D69B6}"/>
              </a:ext>
            </a:extLst>
          </p:cNvPr>
          <p:cNvSpPr txBox="1"/>
          <p:nvPr/>
        </p:nvSpPr>
        <p:spPr>
          <a:xfrm>
            <a:off x="6414899" y="2853191"/>
            <a:ext cx="184868" cy="2410009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sp>
        <p:nvSpPr>
          <p:cNvPr id="54" name="Stačiakampis: suapvalinti kampai 53">
            <a:extLst>
              <a:ext uri="{FF2B5EF4-FFF2-40B4-BE49-F238E27FC236}">
                <a16:creationId xmlns:a16="http://schemas.microsoft.com/office/drawing/2014/main" id="{44A21184-4E68-4A7F-9AC3-45512ECB7988}"/>
              </a:ext>
            </a:extLst>
          </p:cNvPr>
          <p:cNvSpPr/>
          <p:nvPr/>
        </p:nvSpPr>
        <p:spPr>
          <a:xfrm>
            <a:off x="6272983" y="2404325"/>
            <a:ext cx="5197713" cy="3073781"/>
          </a:xfrm>
          <a:prstGeom prst="roundRect">
            <a:avLst/>
          </a:prstGeom>
          <a:noFill/>
          <a:ln w="76200"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3" name="Paveikslėlis 32">
            <a:extLst>
              <a:ext uri="{FF2B5EF4-FFF2-40B4-BE49-F238E27FC236}">
                <a16:creationId xmlns:a16="http://schemas.microsoft.com/office/drawing/2014/main" id="{830A5B06-D05D-4E54-88B3-1402A80866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62408" y="2034643"/>
            <a:ext cx="875676" cy="875676"/>
          </a:xfrm>
          <a:prstGeom prst="rect">
            <a:avLst/>
          </a:prstGeom>
        </p:spPr>
      </p:pic>
      <p:sp>
        <p:nvSpPr>
          <p:cNvPr id="67" name="Slide Number Placeholder 12">
            <a:extLst>
              <a:ext uri="{FF2B5EF4-FFF2-40B4-BE49-F238E27FC236}">
                <a16:creationId xmlns:a16="http://schemas.microsoft.com/office/drawing/2014/main" id="{093CF1A7-CE95-4631-84C0-3BF6F789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548" y="6492875"/>
            <a:ext cx="523452" cy="365125"/>
          </a:xfrm>
        </p:spPr>
        <p:txBody>
          <a:bodyPr/>
          <a:lstStyle/>
          <a:p>
            <a:pPr algn="l"/>
            <a:fld id="{96E69268-9C8B-4EBF-A9EE-DC5DC2D48DC3}" type="slidenum">
              <a:rPr lang="en-US" sz="1400" smtClean="0"/>
              <a:pPr algn="l"/>
              <a:t>8</a:t>
            </a:fld>
            <a:endParaRPr lang="en-US" sz="1400" dirty="0"/>
          </a:p>
        </p:txBody>
      </p:sp>
      <p:sp>
        <p:nvSpPr>
          <p:cNvPr id="68" name="Rectangle 50">
            <a:extLst>
              <a:ext uri="{FF2B5EF4-FFF2-40B4-BE49-F238E27FC236}">
                <a16:creationId xmlns:a16="http://schemas.microsoft.com/office/drawing/2014/main" id="{467FDB7D-F9E4-4DB7-B559-CB0D9703833C}"/>
              </a:ext>
            </a:extLst>
          </p:cNvPr>
          <p:cNvSpPr/>
          <p:nvPr/>
        </p:nvSpPr>
        <p:spPr>
          <a:xfrm>
            <a:off x="442681" y="5780682"/>
            <a:ext cx="11306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b="1" cap="all" dirty="0">
                <a:solidFill>
                  <a:srgbClr val="87B7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PAGRINDINIS TIKSLAS:</a:t>
            </a:r>
          </a:p>
          <a:p>
            <a:endParaRPr lang="en-US" sz="800" b="1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t-LT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Akvakultūros produkcijos kiekio didėjimas, gaminant tvariai ir žaliavos tiekimas išvystytam perdirbimo sektoriui bei tiekimas vartotojams aukštos kokybės</a:t>
            </a:r>
            <a:r>
              <a:rPr 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žuvininkystės produktų </a:t>
            </a:r>
            <a:endParaRPr 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Stačiakampis 68">
            <a:extLst>
              <a:ext uri="{FF2B5EF4-FFF2-40B4-BE49-F238E27FC236}">
                <a16:creationId xmlns:a16="http://schemas.microsoft.com/office/drawing/2014/main" id="{7134CDB2-93AF-436A-8F67-40B1D8AA168D}"/>
              </a:ext>
            </a:extLst>
          </p:cNvPr>
          <p:cNvSpPr/>
          <p:nvPr/>
        </p:nvSpPr>
        <p:spPr>
          <a:xfrm>
            <a:off x="819315" y="3097855"/>
            <a:ext cx="45719" cy="45719"/>
          </a:xfrm>
          <a:prstGeom prst="rect">
            <a:avLst/>
          </a:prstGeom>
          <a:solidFill>
            <a:srgbClr val="87B7D1"/>
          </a:solidFill>
          <a:ln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87B7D1"/>
              </a:solidFill>
            </a:endParaRPr>
          </a:p>
        </p:txBody>
      </p:sp>
      <p:sp>
        <p:nvSpPr>
          <p:cNvPr id="70" name="Stačiakampis 69">
            <a:extLst>
              <a:ext uri="{FF2B5EF4-FFF2-40B4-BE49-F238E27FC236}">
                <a16:creationId xmlns:a16="http://schemas.microsoft.com/office/drawing/2014/main" id="{5A014FC8-6D14-47AD-9BCB-ADCF3F45B0AF}"/>
              </a:ext>
            </a:extLst>
          </p:cNvPr>
          <p:cNvSpPr/>
          <p:nvPr/>
        </p:nvSpPr>
        <p:spPr>
          <a:xfrm>
            <a:off x="824949" y="3554234"/>
            <a:ext cx="45719" cy="45719"/>
          </a:xfrm>
          <a:prstGeom prst="rect">
            <a:avLst/>
          </a:prstGeom>
          <a:solidFill>
            <a:srgbClr val="87B7D1"/>
          </a:solidFill>
          <a:ln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87B7D1"/>
              </a:solidFill>
            </a:endParaRPr>
          </a:p>
        </p:txBody>
      </p:sp>
      <p:sp>
        <p:nvSpPr>
          <p:cNvPr id="71" name="Stačiakampis 70">
            <a:extLst>
              <a:ext uri="{FF2B5EF4-FFF2-40B4-BE49-F238E27FC236}">
                <a16:creationId xmlns:a16="http://schemas.microsoft.com/office/drawing/2014/main" id="{E1A60B1D-9FF5-482E-B962-C2D6B6FD30AF}"/>
              </a:ext>
            </a:extLst>
          </p:cNvPr>
          <p:cNvSpPr/>
          <p:nvPr/>
        </p:nvSpPr>
        <p:spPr>
          <a:xfrm>
            <a:off x="847808" y="4314493"/>
            <a:ext cx="45719" cy="45719"/>
          </a:xfrm>
          <a:prstGeom prst="rect">
            <a:avLst/>
          </a:prstGeom>
          <a:solidFill>
            <a:srgbClr val="87B7D1"/>
          </a:solidFill>
          <a:ln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87B7D1"/>
              </a:solidFill>
            </a:endParaRPr>
          </a:p>
        </p:txBody>
      </p:sp>
      <p:sp>
        <p:nvSpPr>
          <p:cNvPr id="72" name="Stačiakampis 71">
            <a:extLst>
              <a:ext uri="{FF2B5EF4-FFF2-40B4-BE49-F238E27FC236}">
                <a16:creationId xmlns:a16="http://schemas.microsoft.com/office/drawing/2014/main" id="{0859A079-7DCC-49D7-AF2A-128477EBCB9C}"/>
              </a:ext>
            </a:extLst>
          </p:cNvPr>
          <p:cNvSpPr/>
          <p:nvPr/>
        </p:nvSpPr>
        <p:spPr>
          <a:xfrm>
            <a:off x="847807" y="4816591"/>
            <a:ext cx="45719" cy="45719"/>
          </a:xfrm>
          <a:prstGeom prst="rect">
            <a:avLst/>
          </a:prstGeom>
          <a:solidFill>
            <a:srgbClr val="87B7D1"/>
          </a:solidFill>
          <a:ln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87B7D1"/>
              </a:solidFill>
            </a:endParaRPr>
          </a:p>
        </p:txBody>
      </p:sp>
      <p:sp>
        <p:nvSpPr>
          <p:cNvPr id="73" name="Stačiakampis 72">
            <a:extLst>
              <a:ext uri="{FF2B5EF4-FFF2-40B4-BE49-F238E27FC236}">
                <a16:creationId xmlns:a16="http://schemas.microsoft.com/office/drawing/2014/main" id="{173C3A75-6253-4D49-9EBB-0641E15226B6}"/>
              </a:ext>
            </a:extLst>
          </p:cNvPr>
          <p:cNvSpPr/>
          <p:nvPr/>
        </p:nvSpPr>
        <p:spPr>
          <a:xfrm>
            <a:off x="6554048" y="3244159"/>
            <a:ext cx="45719" cy="45719"/>
          </a:xfrm>
          <a:prstGeom prst="rect">
            <a:avLst/>
          </a:prstGeom>
          <a:solidFill>
            <a:srgbClr val="87B7D1"/>
          </a:solidFill>
          <a:ln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87B7D1"/>
              </a:solidFill>
            </a:endParaRPr>
          </a:p>
        </p:txBody>
      </p:sp>
      <p:sp>
        <p:nvSpPr>
          <p:cNvPr id="74" name="Stačiakampis 73">
            <a:extLst>
              <a:ext uri="{FF2B5EF4-FFF2-40B4-BE49-F238E27FC236}">
                <a16:creationId xmlns:a16="http://schemas.microsoft.com/office/drawing/2014/main" id="{F567DF2D-FE5D-4AA5-B729-3988C78D3D77}"/>
              </a:ext>
            </a:extLst>
          </p:cNvPr>
          <p:cNvSpPr/>
          <p:nvPr/>
        </p:nvSpPr>
        <p:spPr>
          <a:xfrm>
            <a:off x="6554048" y="3011584"/>
            <a:ext cx="45719" cy="45719"/>
          </a:xfrm>
          <a:prstGeom prst="rect">
            <a:avLst/>
          </a:prstGeom>
          <a:solidFill>
            <a:srgbClr val="87B7D1"/>
          </a:solidFill>
          <a:ln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87B7D1"/>
              </a:solidFill>
            </a:endParaRPr>
          </a:p>
        </p:txBody>
      </p:sp>
      <p:sp>
        <p:nvSpPr>
          <p:cNvPr id="75" name="Stačiakampis 74">
            <a:extLst>
              <a:ext uri="{FF2B5EF4-FFF2-40B4-BE49-F238E27FC236}">
                <a16:creationId xmlns:a16="http://schemas.microsoft.com/office/drawing/2014/main" id="{341E7D8C-71C0-4A34-9F09-D01B63431166}"/>
              </a:ext>
            </a:extLst>
          </p:cNvPr>
          <p:cNvSpPr/>
          <p:nvPr/>
        </p:nvSpPr>
        <p:spPr>
          <a:xfrm>
            <a:off x="6531910" y="3738744"/>
            <a:ext cx="45719" cy="45719"/>
          </a:xfrm>
          <a:prstGeom prst="rect">
            <a:avLst/>
          </a:prstGeom>
          <a:solidFill>
            <a:srgbClr val="87B7D1"/>
          </a:solidFill>
          <a:ln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87B7D1"/>
              </a:solidFill>
            </a:endParaRPr>
          </a:p>
        </p:txBody>
      </p:sp>
      <p:sp>
        <p:nvSpPr>
          <p:cNvPr id="76" name="Stačiakampis 75">
            <a:extLst>
              <a:ext uri="{FF2B5EF4-FFF2-40B4-BE49-F238E27FC236}">
                <a16:creationId xmlns:a16="http://schemas.microsoft.com/office/drawing/2014/main" id="{37788B1A-861D-4705-944D-D7443B0E62FD}"/>
              </a:ext>
            </a:extLst>
          </p:cNvPr>
          <p:cNvSpPr/>
          <p:nvPr/>
        </p:nvSpPr>
        <p:spPr>
          <a:xfrm>
            <a:off x="6531910" y="4229259"/>
            <a:ext cx="45719" cy="45719"/>
          </a:xfrm>
          <a:prstGeom prst="rect">
            <a:avLst/>
          </a:prstGeom>
          <a:solidFill>
            <a:srgbClr val="87B7D1"/>
          </a:solidFill>
          <a:ln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87B7D1"/>
              </a:solidFill>
            </a:endParaRPr>
          </a:p>
        </p:txBody>
      </p:sp>
      <p:sp>
        <p:nvSpPr>
          <p:cNvPr id="77" name="Stačiakampis 76">
            <a:extLst>
              <a:ext uri="{FF2B5EF4-FFF2-40B4-BE49-F238E27FC236}">
                <a16:creationId xmlns:a16="http://schemas.microsoft.com/office/drawing/2014/main" id="{6A1A4D37-C7CF-4D19-AF59-0F3604BCE4BE}"/>
              </a:ext>
            </a:extLst>
          </p:cNvPr>
          <p:cNvSpPr/>
          <p:nvPr/>
        </p:nvSpPr>
        <p:spPr>
          <a:xfrm>
            <a:off x="6529943" y="4465904"/>
            <a:ext cx="45719" cy="45719"/>
          </a:xfrm>
          <a:prstGeom prst="rect">
            <a:avLst/>
          </a:prstGeom>
          <a:solidFill>
            <a:srgbClr val="87B7D1"/>
          </a:solidFill>
          <a:ln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87B7D1"/>
              </a:solidFill>
            </a:endParaRPr>
          </a:p>
        </p:txBody>
      </p:sp>
      <p:sp>
        <p:nvSpPr>
          <p:cNvPr id="78" name="Stačiakampis 77">
            <a:extLst>
              <a:ext uri="{FF2B5EF4-FFF2-40B4-BE49-F238E27FC236}">
                <a16:creationId xmlns:a16="http://schemas.microsoft.com/office/drawing/2014/main" id="{5E499A8B-7309-4CD7-B452-AC62501608E8}"/>
              </a:ext>
            </a:extLst>
          </p:cNvPr>
          <p:cNvSpPr/>
          <p:nvPr/>
        </p:nvSpPr>
        <p:spPr>
          <a:xfrm>
            <a:off x="6557559" y="4956419"/>
            <a:ext cx="45719" cy="45719"/>
          </a:xfrm>
          <a:prstGeom prst="rect">
            <a:avLst/>
          </a:prstGeom>
          <a:solidFill>
            <a:srgbClr val="87B7D1"/>
          </a:solidFill>
          <a:ln>
            <a:solidFill>
              <a:srgbClr val="87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87B7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67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3">
            <a:extLst>
              <a:ext uri="{FF2B5EF4-FFF2-40B4-BE49-F238E27FC236}">
                <a16:creationId xmlns:a16="http://schemas.microsoft.com/office/drawing/2014/main" id="{414E39B6-4530-46B5-94E0-841F44679ED3}"/>
              </a:ext>
            </a:extLst>
          </p:cNvPr>
          <p:cNvGrpSpPr/>
          <p:nvPr/>
        </p:nvGrpSpPr>
        <p:grpSpPr>
          <a:xfrm rot="16200000">
            <a:off x="8606948" y="2324281"/>
            <a:ext cx="2285713" cy="2285716"/>
            <a:chOff x="2144486" y="1491343"/>
            <a:chExt cx="2569028" cy="3483428"/>
          </a:xfrm>
          <a:solidFill>
            <a:srgbClr val="87B7D1"/>
          </a:solidFill>
        </p:grpSpPr>
        <p:sp>
          <p:nvSpPr>
            <p:cNvPr id="63" name="Flowchart: Delay 1">
              <a:extLst>
                <a:ext uri="{FF2B5EF4-FFF2-40B4-BE49-F238E27FC236}">
                  <a16:creationId xmlns:a16="http://schemas.microsoft.com/office/drawing/2014/main" id="{05A147EF-7ECC-45B1-9E00-6DDDAB22C8DE}"/>
                </a:ext>
              </a:extLst>
            </p:cNvPr>
            <p:cNvSpPr/>
            <p:nvPr/>
          </p:nvSpPr>
          <p:spPr>
            <a:xfrm>
              <a:off x="3429000" y="1491343"/>
              <a:ext cx="1284514" cy="3483428"/>
            </a:xfrm>
            <a:custGeom>
              <a:avLst/>
              <a:gdLst>
                <a:gd name="connsiteX0" fmla="*/ 0 w 2569028"/>
                <a:gd name="connsiteY0" fmla="*/ 0 h 3483428"/>
                <a:gd name="connsiteX1" fmla="*/ 1284514 w 2569028"/>
                <a:gd name="connsiteY1" fmla="*/ 0 h 3483428"/>
                <a:gd name="connsiteX2" fmla="*/ 2569028 w 2569028"/>
                <a:gd name="connsiteY2" fmla="*/ 1741714 h 3483428"/>
                <a:gd name="connsiteX3" fmla="*/ 1284514 w 2569028"/>
                <a:gd name="connsiteY3" fmla="*/ 3483428 h 3483428"/>
                <a:gd name="connsiteX4" fmla="*/ 0 w 2569028"/>
                <a:gd name="connsiteY4" fmla="*/ 3483428 h 3483428"/>
                <a:gd name="connsiteX5" fmla="*/ 0 w 2569028"/>
                <a:gd name="connsiteY5" fmla="*/ 0 h 3483428"/>
                <a:gd name="connsiteX0" fmla="*/ 0 w 2569028"/>
                <a:gd name="connsiteY0" fmla="*/ 3483428 h 3483428"/>
                <a:gd name="connsiteX1" fmla="*/ 1284514 w 2569028"/>
                <a:gd name="connsiteY1" fmla="*/ 0 h 3483428"/>
                <a:gd name="connsiteX2" fmla="*/ 2569028 w 2569028"/>
                <a:gd name="connsiteY2" fmla="*/ 1741714 h 3483428"/>
                <a:gd name="connsiteX3" fmla="*/ 1284514 w 2569028"/>
                <a:gd name="connsiteY3" fmla="*/ 3483428 h 3483428"/>
                <a:gd name="connsiteX4" fmla="*/ 0 w 2569028"/>
                <a:gd name="connsiteY4" fmla="*/ 3483428 h 3483428"/>
                <a:gd name="connsiteX0" fmla="*/ 0 w 1284514"/>
                <a:gd name="connsiteY0" fmla="*/ 3483428 h 3483428"/>
                <a:gd name="connsiteX1" fmla="*/ 0 w 1284514"/>
                <a:gd name="connsiteY1" fmla="*/ 0 h 3483428"/>
                <a:gd name="connsiteX2" fmla="*/ 1284514 w 1284514"/>
                <a:gd name="connsiteY2" fmla="*/ 1741714 h 3483428"/>
                <a:gd name="connsiteX3" fmla="*/ 0 w 1284514"/>
                <a:gd name="connsiteY3" fmla="*/ 3483428 h 348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514" h="3483428">
                  <a:moveTo>
                    <a:pt x="0" y="3483428"/>
                  </a:moveTo>
                  <a:lnTo>
                    <a:pt x="0" y="0"/>
                  </a:lnTo>
                  <a:cubicBezTo>
                    <a:pt x="709417" y="0"/>
                    <a:pt x="1284514" y="779792"/>
                    <a:pt x="1284514" y="1741714"/>
                  </a:cubicBezTo>
                  <a:cubicBezTo>
                    <a:pt x="1284514" y="2703636"/>
                    <a:pt x="709417" y="3483428"/>
                    <a:pt x="0" y="34834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Delay 1">
              <a:extLst>
                <a:ext uri="{FF2B5EF4-FFF2-40B4-BE49-F238E27FC236}">
                  <a16:creationId xmlns:a16="http://schemas.microsoft.com/office/drawing/2014/main" id="{27472F5C-B361-423E-A9F7-E181EC62F02F}"/>
                </a:ext>
              </a:extLst>
            </p:cNvPr>
            <p:cNvSpPr/>
            <p:nvPr/>
          </p:nvSpPr>
          <p:spPr>
            <a:xfrm flipH="1">
              <a:off x="2144486" y="1491343"/>
              <a:ext cx="1284514" cy="3483428"/>
            </a:xfrm>
            <a:custGeom>
              <a:avLst/>
              <a:gdLst>
                <a:gd name="connsiteX0" fmla="*/ 0 w 2569028"/>
                <a:gd name="connsiteY0" fmla="*/ 0 h 3483428"/>
                <a:gd name="connsiteX1" fmla="*/ 1284514 w 2569028"/>
                <a:gd name="connsiteY1" fmla="*/ 0 h 3483428"/>
                <a:gd name="connsiteX2" fmla="*/ 2569028 w 2569028"/>
                <a:gd name="connsiteY2" fmla="*/ 1741714 h 3483428"/>
                <a:gd name="connsiteX3" fmla="*/ 1284514 w 2569028"/>
                <a:gd name="connsiteY3" fmla="*/ 3483428 h 3483428"/>
                <a:gd name="connsiteX4" fmla="*/ 0 w 2569028"/>
                <a:gd name="connsiteY4" fmla="*/ 3483428 h 3483428"/>
                <a:gd name="connsiteX5" fmla="*/ 0 w 2569028"/>
                <a:gd name="connsiteY5" fmla="*/ 0 h 3483428"/>
                <a:gd name="connsiteX0" fmla="*/ 0 w 2569028"/>
                <a:gd name="connsiteY0" fmla="*/ 3483428 h 3483428"/>
                <a:gd name="connsiteX1" fmla="*/ 1284514 w 2569028"/>
                <a:gd name="connsiteY1" fmla="*/ 0 h 3483428"/>
                <a:gd name="connsiteX2" fmla="*/ 2569028 w 2569028"/>
                <a:gd name="connsiteY2" fmla="*/ 1741714 h 3483428"/>
                <a:gd name="connsiteX3" fmla="*/ 1284514 w 2569028"/>
                <a:gd name="connsiteY3" fmla="*/ 3483428 h 3483428"/>
                <a:gd name="connsiteX4" fmla="*/ 0 w 2569028"/>
                <a:gd name="connsiteY4" fmla="*/ 3483428 h 3483428"/>
                <a:gd name="connsiteX0" fmla="*/ 0 w 1284514"/>
                <a:gd name="connsiteY0" fmla="*/ 3483428 h 3483428"/>
                <a:gd name="connsiteX1" fmla="*/ 0 w 1284514"/>
                <a:gd name="connsiteY1" fmla="*/ 0 h 3483428"/>
                <a:gd name="connsiteX2" fmla="*/ 1284514 w 1284514"/>
                <a:gd name="connsiteY2" fmla="*/ 1741714 h 3483428"/>
                <a:gd name="connsiteX3" fmla="*/ 0 w 1284514"/>
                <a:gd name="connsiteY3" fmla="*/ 3483428 h 348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514" h="3483428">
                  <a:moveTo>
                    <a:pt x="0" y="3483428"/>
                  </a:moveTo>
                  <a:lnTo>
                    <a:pt x="0" y="0"/>
                  </a:lnTo>
                  <a:cubicBezTo>
                    <a:pt x="709417" y="0"/>
                    <a:pt x="1284514" y="779792"/>
                    <a:pt x="1284514" y="1741714"/>
                  </a:cubicBezTo>
                  <a:cubicBezTo>
                    <a:pt x="1284514" y="2703636"/>
                    <a:pt x="709417" y="3483428"/>
                    <a:pt x="0" y="34834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3">
            <a:extLst>
              <a:ext uri="{FF2B5EF4-FFF2-40B4-BE49-F238E27FC236}">
                <a16:creationId xmlns:a16="http://schemas.microsoft.com/office/drawing/2014/main" id="{6B0DE039-EE34-4703-8EB4-EA19C63245EE}"/>
              </a:ext>
            </a:extLst>
          </p:cNvPr>
          <p:cNvGrpSpPr/>
          <p:nvPr/>
        </p:nvGrpSpPr>
        <p:grpSpPr>
          <a:xfrm rot="16200000">
            <a:off x="1541039" y="2357666"/>
            <a:ext cx="2285713" cy="2285716"/>
            <a:chOff x="2144486" y="1491343"/>
            <a:chExt cx="2569028" cy="3483428"/>
          </a:xfrm>
          <a:solidFill>
            <a:srgbClr val="57687B"/>
          </a:solidFill>
        </p:grpSpPr>
        <p:sp>
          <p:nvSpPr>
            <p:cNvPr id="60" name="Flowchart: Delay 1">
              <a:extLst>
                <a:ext uri="{FF2B5EF4-FFF2-40B4-BE49-F238E27FC236}">
                  <a16:creationId xmlns:a16="http://schemas.microsoft.com/office/drawing/2014/main" id="{26093814-B184-4AF3-81E2-6C625C650131}"/>
                </a:ext>
              </a:extLst>
            </p:cNvPr>
            <p:cNvSpPr/>
            <p:nvPr/>
          </p:nvSpPr>
          <p:spPr>
            <a:xfrm>
              <a:off x="3429000" y="1491343"/>
              <a:ext cx="1284514" cy="3483428"/>
            </a:xfrm>
            <a:custGeom>
              <a:avLst/>
              <a:gdLst>
                <a:gd name="connsiteX0" fmla="*/ 0 w 2569028"/>
                <a:gd name="connsiteY0" fmla="*/ 0 h 3483428"/>
                <a:gd name="connsiteX1" fmla="*/ 1284514 w 2569028"/>
                <a:gd name="connsiteY1" fmla="*/ 0 h 3483428"/>
                <a:gd name="connsiteX2" fmla="*/ 2569028 w 2569028"/>
                <a:gd name="connsiteY2" fmla="*/ 1741714 h 3483428"/>
                <a:gd name="connsiteX3" fmla="*/ 1284514 w 2569028"/>
                <a:gd name="connsiteY3" fmla="*/ 3483428 h 3483428"/>
                <a:gd name="connsiteX4" fmla="*/ 0 w 2569028"/>
                <a:gd name="connsiteY4" fmla="*/ 3483428 h 3483428"/>
                <a:gd name="connsiteX5" fmla="*/ 0 w 2569028"/>
                <a:gd name="connsiteY5" fmla="*/ 0 h 3483428"/>
                <a:gd name="connsiteX0" fmla="*/ 0 w 2569028"/>
                <a:gd name="connsiteY0" fmla="*/ 3483428 h 3483428"/>
                <a:gd name="connsiteX1" fmla="*/ 1284514 w 2569028"/>
                <a:gd name="connsiteY1" fmla="*/ 0 h 3483428"/>
                <a:gd name="connsiteX2" fmla="*/ 2569028 w 2569028"/>
                <a:gd name="connsiteY2" fmla="*/ 1741714 h 3483428"/>
                <a:gd name="connsiteX3" fmla="*/ 1284514 w 2569028"/>
                <a:gd name="connsiteY3" fmla="*/ 3483428 h 3483428"/>
                <a:gd name="connsiteX4" fmla="*/ 0 w 2569028"/>
                <a:gd name="connsiteY4" fmla="*/ 3483428 h 3483428"/>
                <a:gd name="connsiteX0" fmla="*/ 0 w 1284514"/>
                <a:gd name="connsiteY0" fmla="*/ 3483428 h 3483428"/>
                <a:gd name="connsiteX1" fmla="*/ 0 w 1284514"/>
                <a:gd name="connsiteY1" fmla="*/ 0 h 3483428"/>
                <a:gd name="connsiteX2" fmla="*/ 1284514 w 1284514"/>
                <a:gd name="connsiteY2" fmla="*/ 1741714 h 3483428"/>
                <a:gd name="connsiteX3" fmla="*/ 0 w 1284514"/>
                <a:gd name="connsiteY3" fmla="*/ 3483428 h 348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514" h="3483428">
                  <a:moveTo>
                    <a:pt x="0" y="3483428"/>
                  </a:moveTo>
                  <a:lnTo>
                    <a:pt x="0" y="0"/>
                  </a:lnTo>
                  <a:cubicBezTo>
                    <a:pt x="709417" y="0"/>
                    <a:pt x="1284514" y="779792"/>
                    <a:pt x="1284514" y="1741714"/>
                  </a:cubicBezTo>
                  <a:cubicBezTo>
                    <a:pt x="1284514" y="2703636"/>
                    <a:pt x="709417" y="3483428"/>
                    <a:pt x="0" y="34834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Delay 1">
              <a:extLst>
                <a:ext uri="{FF2B5EF4-FFF2-40B4-BE49-F238E27FC236}">
                  <a16:creationId xmlns:a16="http://schemas.microsoft.com/office/drawing/2014/main" id="{645D3CAE-7E83-4C26-8317-6AC24F03DDAE}"/>
                </a:ext>
              </a:extLst>
            </p:cNvPr>
            <p:cNvSpPr/>
            <p:nvPr/>
          </p:nvSpPr>
          <p:spPr>
            <a:xfrm flipH="1">
              <a:off x="2144486" y="1491343"/>
              <a:ext cx="1284514" cy="3483428"/>
            </a:xfrm>
            <a:custGeom>
              <a:avLst/>
              <a:gdLst>
                <a:gd name="connsiteX0" fmla="*/ 0 w 2569028"/>
                <a:gd name="connsiteY0" fmla="*/ 0 h 3483428"/>
                <a:gd name="connsiteX1" fmla="*/ 1284514 w 2569028"/>
                <a:gd name="connsiteY1" fmla="*/ 0 h 3483428"/>
                <a:gd name="connsiteX2" fmla="*/ 2569028 w 2569028"/>
                <a:gd name="connsiteY2" fmla="*/ 1741714 h 3483428"/>
                <a:gd name="connsiteX3" fmla="*/ 1284514 w 2569028"/>
                <a:gd name="connsiteY3" fmla="*/ 3483428 h 3483428"/>
                <a:gd name="connsiteX4" fmla="*/ 0 w 2569028"/>
                <a:gd name="connsiteY4" fmla="*/ 3483428 h 3483428"/>
                <a:gd name="connsiteX5" fmla="*/ 0 w 2569028"/>
                <a:gd name="connsiteY5" fmla="*/ 0 h 3483428"/>
                <a:gd name="connsiteX0" fmla="*/ 0 w 2569028"/>
                <a:gd name="connsiteY0" fmla="*/ 3483428 h 3483428"/>
                <a:gd name="connsiteX1" fmla="*/ 1284514 w 2569028"/>
                <a:gd name="connsiteY1" fmla="*/ 0 h 3483428"/>
                <a:gd name="connsiteX2" fmla="*/ 2569028 w 2569028"/>
                <a:gd name="connsiteY2" fmla="*/ 1741714 h 3483428"/>
                <a:gd name="connsiteX3" fmla="*/ 1284514 w 2569028"/>
                <a:gd name="connsiteY3" fmla="*/ 3483428 h 3483428"/>
                <a:gd name="connsiteX4" fmla="*/ 0 w 2569028"/>
                <a:gd name="connsiteY4" fmla="*/ 3483428 h 3483428"/>
                <a:gd name="connsiteX0" fmla="*/ 0 w 1284514"/>
                <a:gd name="connsiteY0" fmla="*/ 3483428 h 3483428"/>
                <a:gd name="connsiteX1" fmla="*/ 0 w 1284514"/>
                <a:gd name="connsiteY1" fmla="*/ 0 h 3483428"/>
                <a:gd name="connsiteX2" fmla="*/ 1284514 w 1284514"/>
                <a:gd name="connsiteY2" fmla="*/ 1741714 h 3483428"/>
                <a:gd name="connsiteX3" fmla="*/ 0 w 1284514"/>
                <a:gd name="connsiteY3" fmla="*/ 3483428 h 348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514" h="3483428">
                  <a:moveTo>
                    <a:pt x="0" y="3483428"/>
                  </a:moveTo>
                  <a:lnTo>
                    <a:pt x="0" y="0"/>
                  </a:lnTo>
                  <a:cubicBezTo>
                    <a:pt x="709417" y="0"/>
                    <a:pt x="1284514" y="779792"/>
                    <a:pt x="1284514" y="1741714"/>
                  </a:cubicBezTo>
                  <a:cubicBezTo>
                    <a:pt x="1284514" y="2703636"/>
                    <a:pt x="709417" y="3483428"/>
                    <a:pt x="0" y="34834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17"/>
          <p:cNvGrpSpPr>
            <a:grpSpLocks noChangeAspect="1"/>
          </p:cNvGrpSpPr>
          <p:nvPr/>
        </p:nvGrpSpPr>
        <p:grpSpPr bwMode="auto">
          <a:xfrm>
            <a:off x="4301115" y="3003109"/>
            <a:ext cx="716075" cy="638879"/>
            <a:chOff x="1419" y="812"/>
            <a:chExt cx="2486" cy="2218"/>
          </a:xfrm>
          <a:solidFill>
            <a:schemeClr val="bg1"/>
          </a:solidFill>
        </p:grpSpPr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3148" y="1869"/>
              <a:ext cx="757" cy="1143"/>
            </a:xfrm>
            <a:custGeom>
              <a:avLst/>
              <a:gdLst>
                <a:gd name="T0" fmla="*/ 727 w 1513"/>
                <a:gd name="T1" fmla="*/ 249 h 2285"/>
                <a:gd name="T2" fmla="*/ 679 w 1513"/>
                <a:gd name="T3" fmla="*/ 278 h 2285"/>
                <a:gd name="T4" fmla="*/ 650 w 1513"/>
                <a:gd name="T5" fmla="*/ 326 h 2285"/>
                <a:gd name="T6" fmla="*/ 647 w 1513"/>
                <a:gd name="T7" fmla="*/ 815 h 2285"/>
                <a:gd name="T8" fmla="*/ 662 w 1513"/>
                <a:gd name="T9" fmla="*/ 871 h 2285"/>
                <a:gd name="T10" fmla="*/ 702 w 1513"/>
                <a:gd name="T11" fmla="*/ 910 h 2285"/>
                <a:gd name="T12" fmla="*/ 757 w 1513"/>
                <a:gd name="T13" fmla="*/ 925 h 2285"/>
                <a:gd name="T14" fmla="*/ 812 w 1513"/>
                <a:gd name="T15" fmla="*/ 910 h 2285"/>
                <a:gd name="T16" fmla="*/ 852 w 1513"/>
                <a:gd name="T17" fmla="*/ 871 h 2285"/>
                <a:gd name="T18" fmla="*/ 868 w 1513"/>
                <a:gd name="T19" fmla="*/ 815 h 2285"/>
                <a:gd name="T20" fmla="*/ 863 w 1513"/>
                <a:gd name="T21" fmla="*/ 326 h 2285"/>
                <a:gd name="T22" fmla="*/ 834 w 1513"/>
                <a:gd name="T23" fmla="*/ 278 h 2285"/>
                <a:gd name="T24" fmla="*/ 786 w 1513"/>
                <a:gd name="T25" fmla="*/ 249 h 2285"/>
                <a:gd name="T26" fmla="*/ 750 w 1513"/>
                <a:gd name="T27" fmla="*/ 0 h 2285"/>
                <a:gd name="T28" fmla="*/ 804 w 1513"/>
                <a:gd name="T29" fmla="*/ 2 h 2285"/>
                <a:gd name="T30" fmla="*/ 830 w 1513"/>
                <a:gd name="T31" fmla="*/ 3 h 2285"/>
                <a:gd name="T32" fmla="*/ 925 w 1513"/>
                <a:gd name="T33" fmla="*/ 17 h 2285"/>
                <a:gd name="T34" fmla="*/ 1108 w 1513"/>
                <a:gd name="T35" fmla="*/ 74 h 2285"/>
                <a:gd name="T36" fmla="*/ 1292 w 1513"/>
                <a:gd name="T37" fmla="*/ 172 h 2285"/>
                <a:gd name="T38" fmla="*/ 1400 w 1513"/>
                <a:gd name="T39" fmla="*/ 255 h 2285"/>
                <a:gd name="T40" fmla="*/ 1426 w 1513"/>
                <a:gd name="T41" fmla="*/ 301 h 2285"/>
                <a:gd name="T42" fmla="*/ 1483 w 1513"/>
                <a:gd name="T43" fmla="*/ 552 h 2285"/>
                <a:gd name="T44" fmla="*/ 1512 w 1513"/>
                <a:gd name="T45" fmla="*/ 804 h 2285"/>
                <a:gd name="T46" fmla="*/ 1509 w 1513"/>
                <a:gd name="T47" fmla="*/ 1061 h 2285"/>
                <a:gd name="T48" fmla="*/ 1473 w 1513"/>
                <a:gd name="T49" fmla="*/ 1361 h 2285"/>
                <a:gd name="T50" fmla="*/ 1399 w 1513"/>
                <a:gd name="T51" fmla="*/ 1700 h 2285"/>
                <a:gd name="T52" fmla="*/ 1299 w 1513"/>
                <a:gd name="T53" fmla="*/ 2057 h 2285"/>
                <a:gd name="T54" fmla="*/ 1275 w 1513"/>
                <a:gd name="T55" fmla="*/ 2103 h 2285"/>
                <a:gd name="T56" fmla="*/ 1195 w 1513"/>
                <a:gd name="T57" fmla="*/ 2165 h 2285"/>
                <a:gd name="T58" fmla="*/ 1061 w 1513"/>
                <a:gd name="T59" fmla="*/ 2229 h 2285"/>
                <a:gd name="T60" fmla="*/ 913 w 1513"/>
                <a:gd name="T61" fmla="*/ 2272 h 2285"/>
                <a:gd name="T62" fmla="*/ 757 w 1513"/>
                <a:gd name="T63" fmla="*/ 2285 h 2285"/>
                <a:gd name="T64" fmla="*/ 600 w 1513"/>
                <a:gd name="T65" fmla="*/ 2272 h 2285"/>
                <a:gd name="T66" fmla="*/ 454 w 1513"/>
                <a:gd name="T67" fmla="*/ 2229 h 2285"/>
                <a:gd name="T68" fmla="*/ 320 w 1513"/>
                <a:gd name="T69" fmla="*/ 2165 h 2285"/>
                <a:gd name="T70" fmla="*/ 238 w 1513"/>
                <a:gd name="T71" fmla="*/ 2103 h 2285"/>
                <a:gd name="T72" fmla="*/ 214 w 1513"/>
                <a:gd name="T73" fmla="*/ 2057 h 2285"/>
                <a:gd name="T74" fmla="*/ 116 w 1513"/>
                <a:gd name="T75" fmla="*/ 1700 h 2285"/>
                <a:gd name="T76" fmla="*/ 41 w 1513"/>
                <a:gd name="T77" fmla="*/ 1361 h 2285"/>
                <a:gd name="T78" fmla="*/ 4 w 1513"/>
                <a:gd name="T79" fmla="*/ 1061 h 2285"/>
                <a:gd name="T80" fmla="*/ 3 w 1513"/>
                <a:gd name="T81" fmla="*/ 804 h 2285"/>
                <a:gd name="T82" fmla="*/ 30 w 1513"/>
                <a:gd name="T83" fmla="*/ 552 h 2285"/>
                <a:gd name="T84" fmla="*/ 89 w 1513"/>
                <a:gd name="T85" fmla="*/ 301 h 2285"/>
                <a:gd name="T86" fmla="*/ 113 w 1513"/>
                <a:gd name="T87" fmla="*/ 255 h 2285"/>
                <a:gd name="T88" fmla="*/ 220 w 1513"/>
                <a:gd name="T89" fmla="*/ 174 h 2285"/>
                <a:gd name="T90" fmla="*/ 395 w 1513"/>
                <a:gd name="T91" fmla="*/ 77 h 2285"/>
                <a:gd name="T92" fmla="*/ 572 w 1513"/>
                <a:gd name="T93" fmla="*/ 19 h 2285"/>
                <a:gd name="T94" fmla="*/ 664 w 1513"/>
                <a:gd name="T95" fmla="*/ 3 h 2285"/>
                <a:gd name="T96" fmla="*/ 693 w 1513"/>
                <a:gd name="T97" fmla="*/ 2 h 2285"/>
                <a:gd name="T98" fmla="*/ 750 w 1513"/>
                <a:gd name="T99" fmla="*/ 0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13" h="2285">
                  <a:moveTo>
                    <a:pt x="757" y="245"/>
                  </a:moveTo>
                  <a:lnTo>
                    <a:pt x="727" y="249"/>
                  </a:lnTo>
                  <a:lnTo>
                    <a:pt x="702" y="260"/>
                  </a:lnTo>
                  <a:lnTo>
                    <a:pt x="679" y="278"/>
                  </a:lnTo>
                  <a:lnTo>
                    <a:pt x="662" y="299"/>
                  </a:lnTo>
                  <a:lnTo>
                    <a:pt x="650" y="326"/>
                  </a:lnTo>
                  <a:lnTo>
                    <a:pt x="647" y="355"/>
                  </a:lnTo>
                  <a:lnTo>
                    <a:pt x="647" y="815"/>
                  </a:lnTo>
                  <a:lnTo>
                    <a:pt x="650" y="843"/>
                  </a:lnTo>
                  <a:lnTo>
                    <a:pt x="662" y="871"/>
                  </a:lnTo>
                  <a:lnTo>
                    <a:pt x="679" y="892"/>
                  </a:lnTo>
                  <a:lnTo>
                    <a:pt x="702" y="910"/>
                  </a:lnTo>
                  <a:lnTo>
                    <a:pt x="727" y="920"/>
                  </a:lnTo>
                  <a:lnTo>
                    <a:pt x="757" y="925"/>
                  </a:lnTo>
                  <a:lnTo>
                    <a:pt x="786" y="920"/>
                  </a:lnTo>
                  <a:lnTo>
                    <a:pt x="812" y="910"/>
                  </a:lnTo>
                  <a:lnTo>
                    <a:pt x="834" y="892"/>
                  </a:lnTo>
                  <a:lnTo>
                    <a:pt x="852" y="871"/>
                  </a:lnTo>
                  <a:lnTo>
                    <a:pt x="863" y="843"/>
                  </a:lnTo>
                  <a:lnTo>
                    <a:pt x="868" y="815"/>
                  </a:lnTo>
                  <a:lnTo>
                    <a:pt x="868" y="355"/>
                  </a:lnTo>
                  <a:lnTo>
                    <a:pt x="863" y="326"/>
                  </a:lnTo>
                  <a:lnTo>
                    <a:pt x="852" y="299"/>
                  </a:lnTo>
                  <a:lnTo>
                    <a:pt x="834" y="278"/>
                  </a:lnTo>
                  <a:lnTo>
                    <a:pt x="812" y="260"/>
                  </a:lnTo>
                  <a:lnTo>
                    <a:pt x="786" y="249"/>
                  </a:lnTo>
                  <a:lnTo>
                    <a:pt x="757" y="245"/>
                  </a:lnTo>
                  <a:close/>
                  <a:moveTo>
                    <a:pt x="750" y="0"/>
                  </a:moveTo>
                  <a:lnTo>
                    <a:pt x="780" y="0"/>
                  </a:lnTo>
                  <a:lnTo>
                    <a:pt x="804" y="2"/>
                  </a:lnTo>
                  <a:lnTo>
                    <a:pt x="821" y="2"/>
                  </a:lnTo>
                  <a:lnTo>
                    <a:pt x="830" y="3"/>
                  </a:lnTo>
                  <a:lnTo>
                    <a:pt x="833" y="3"/>
                  </a:lnTo>
                  <a:lnTo>
                    <a:pt x="925" y="17"/>
                  </a:lnTo>
                  <a:lnTo>
                    <a:pt x="1017" y="41"/>
                  </a:lnTo>
                  <a:lnTo>
                    <a:pt x="1108" y="74"/>
                  </a:lnTo>
                  <a:lnTo>
                    <a:pt x="1200" y="118"/>
                  </a:lnTo>
                  <a:lnTo>
                    <a:pt x="1292" y="172"/>
                  </a:lnTo>
                  <a:lnTo>
                    <a:pt x="1382" y="236"/>
                  </a:lnTo>
                  <a:lnTo>
                    <a:pt x="1400" y="255"/>
                  </a:lnTo>
                  <a:lnTo>
                    <a:pt x="1415" y="276"/>
                  </a:lnTo>
                  <a:lnTo>
                    <a:pt x="1426" y="301"/>
                  </a:lnTo>
                  <a:lnTo>
                    <a:pt x="1458" y="427"/>
                  </a:lnTo>
                  <a:lnTo>
                    <a:pt x="1483" y="552"/>
                  </a:lnTo>
                  <a:lnTo>
                    <a:pt x="1501" y="678"/>
                  </a:lnTo>
                  <a:lnTo>
                    <a:pt x="1512" y="804"/>
                  </a:lnTo>
                  <a:lnTo>
                    <a:pt x="1513" y="931"/>
                  </a:lnTo>
                  <a:lnTo>
                    <a:pt x="1509" y="1061"/>
                  </a:lnTo>
                  <a:lnTo>
                    <a:pt x="1497" y="1193"/>
                  </a:lnTo>
                  <a:lnTo>
                    <a:pt x="1473" y="1361"/>
                  </a:lnTo>
                  <a:lnTo>
                    <a:pt x="1440" y="1528"/>
                  </a:lnTo>
                  <a:lnTo>
                    <a:pt x="1399" y="1700"/>
                  </a:lnTo>
                  <a:lnTo>
                    <a:pt x="1352" y="1875"/>
                  </a:lnTo>
                  <a:lnTo>
                    <a:pt x="1299" y="2057"/>
                  </a:lnTo>
                  <a:lnTo>
                    <a:pt x="1290" y="2082"/>
                  </a:lnTo>
                  <a:lnTo>
                    <a:pt x="1275" y="2103"/>
                  </a:lnTo>
                  <a:lnTo>
                    <a:pt x="1255" y="2122"/>
                  </a:lnTo>
                  <a:lnTo>
                    <a:pt x="1195" y="2165"/>
                  </a:lnTo>
                  <a:lnTo>
                    <a:pt x="1129" y="2201"/>
                  </a:lnTo>
                  <a:lnTo>
                    <a:pt x="1061" y="2229"/>
                  </a:lnTo>
                  <a:lnTo>
                    <a:pt x="988" y="2254"/>
                  </a:lnTo>
                  <a:lnTo>
                    <a:pt x="913" y="2272"/>
                  </a:lnTo>
                  <a:lnTo>
                    <a:pt x="836" y="2281"/>
                  </a:lnTo>
                  <a:lnTo>
                    <a:pt x="757" y="2285"/>
                  </a:lnTo>
                  <a:lnTo>
                    <a:pt x="677" y="2281"/>
                  </a:lnTo>
                  <a:lnTo>
                    <a:pt x="600" y="2272"/>
                  </a:lnTo>
                  <a:lnTo>
                    <a:pt x="527" y="2254"/>
                  </a:lnTo>
                  <a:lnTo>
                    <a:pt x="454" y="2229"/>
                  </a:lnTo>
                  <a:lnTo>
                    <a:pt x="385" y="2201"/>
                  </a:lnTo>
                  <a:lnTo>
                    <a:pt x="320" y="2165"/>
                  </a:lnTo>
                  <a:lnTo>
                    <a:pt x="258" y="2122"/>
                  </a:lnTo>
                  <a:lnTo>
                    <a:pt x="238" y="2103"/>
                  </a:lnTo>
                  <a:lnTo>
                    <a:pt x="225" y="2082"/>
                  </a:lnTo>
                  <a:lnTo>
                    <a:pt x="214" y="2057"/>
                  </a:lnTo>
                  <a:lnTo>
                    <a:pt x="163" y="1875"/>
                  </a:lnTo>
                  <a:lnTo>
                    <a:pt x="116" y="1700"/>
                  </a:lnTo>
                  <a:lnTo>
                    <a:pt x="74" y="1528"/>
                  </a:lnTo>
                  <a:lnTo>
                    <a:pt x="41" y="1361"/>
                  </a:lnTo>
                  <a:lnTo>
                    <a:pt x="16" y="1193"/>
                  </a:lnTo>
                  <a:lnTo>
                    <a:pt x="4" y="1061"/>
                  </a:lnTo>
                  <a:lnTo>
                    <a:pt x="0" y="931"/>
                  </a:lnTo>
                  <a:lnTo>
                    <a:pt x="3" y="804"/>
                  </a:lnTo>
                  <a:lnTo>
                    <a:pt x="13" y="678"/>
                  </a:lnTo>
                  <a:lnTo>
                    <a:pt x="30" y="552"/>
                  </a:lnTo>
                  <a:lnTo>
                    <a:pt x="56" y="427"/>
                  </a:lnTo>
                  <a:lnTo>
                    <a:pt x="89" y="301"/>
                  </a:lnTo>
                  <a:lnTo>
                    <a:pt x="98" y="276"/>
                  </a:lnTo>
                  <a:lnTo>
                    <a:pt x="113" y="255"/>
                  </a:lnTo>
                  <a:lnTo>
                    <a:pt x="133" y="236"/>
                  </a:lnTo>
                  <a:lnTo>
                    <a:pt x="220" y="174"/>
                  </a:lnTo>
                  <a:lnTo>
                    <a:pt x="308" y="121"/>
                  </a:lnTo>
                  <a:lnTo>
                    <a:pt x="395" y="77"/>
                  </a:lnTo>
                  <a:lnTo>
                    <a:pt x="483" y="44"/>
                  </a:lnTo>
                  <a:lnTo>
                    <a:pt x="572" y="19"/>
                  </a:lnTo>
                  <a:lnTo>
                    <a:pt x="661" y="3"/>
                  </a:lnTo>
                  <a:lnTo>
                    <a:pt x="664" y="3"/>
                  </a:lnTo>
                  <a:lnTo>
                    <a:pt x="674" y="2"/>
                  </a:lnTo>
                  <a:lnTo>
                    <a:pt x="693" y="2"/>
                  </a:lnTo>
                  <a:lnTo>
                    <a:pt x="717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419" y="812"/>
              <a:ext cx="2370" cy="2218"/>
            </a:xfrm>
            <a:custGeom>
              <a:avLst/>
              <a:gdLst>
                <a:gd name="T0" fmla="*/ 4548 w 4740"/>
                <a:gd name="T1" fmla="*/ 0 h 4437"/>
                <a:gd name="T2" fmla="*/ 4622 w 4740"/>
                <a:gd name="T3" fmla="*/ 15 h 4437"/>
                <a:gd name="T4" fmla="*/ 4684 w 4740"/>
                <a:gd name="T5" fmla="*/ 57 h 4437"/>
                <a:gd name="T6" fmla="*/ 4725 w 4740"/>
                <a:gd name="T7" fmla="*/ 118 h 4437"/>
                <a:gd name="T8" fmla="*/ 4740 w 4740"/>
                <a:gd name="T9" fmla="*/ 193 h 4437"/>
                <a:gd name="T10" fmla="*/ 4645 w 4740"/>
                <a:gd name="T11" fmla="*/ 2033 h 4437"/>
                <a:gd name="T12" fmla="*/ 4452 w 4740"/>
                <a:gd name="T13" fmla="*/ 1977 h 4437"/>
                <a:gd name="T14" fmla="*/ 4355 w 4740"/>
                <a:gd name="T15" fmla="*/ 385 h 4437"/>
                <a:gd name="T16" fmla="*/ 385 w 4740"/>
                <a:gd name="T17" fmla="*/ 2843 h 4437"/>
                <a:gd name="T18" fmla="*/ 3306 w 4740"/>
                <a:gd name="T19" fmla="*/ 2971 h 4437"/>
                <a:gd name="T20" fmla="*/ 3311 w 4740"/>
                <a:gd name="T21" fmla="*/ 3232 h 4437"/>
                <a:gd name="T22" fmla="*/ 3335 w 4740"/>
                <a:gd name="T23" fmla="*/ 3457 h 4437"/>
                <a:gd name="T24" fmla="*/ 3015 w 4740"/>
                <a:gd name="T25" fmla="*/ 3547 h 4437"/>
                <a:gd name="T26" fmla="*/ 3377 w 4740"/>
                <a:gd name="T27" fmla="*/ 4104 h 4437"/>
                <a:gd name="T28" fmla="*/ 3424 w 4740"/>
                <a:gd name="T29" fmla="*/ 4116 h 4437"/>
                <a:gd name="T30" fmla="*/ 3456 w 4740"/>
                <a:gd name="T31" fmla="*/ 4149 h 4437"/>
                <a:gd name="T32" fmla="*/ 3469 w 4740"/>
                <a:gd name="T33" fmla="*/ 4196 h 4437"/>
                <a:gd name="T34" fmla="*/ 3465 w 4740"/>
                <a:gd name="T35" fmla="*/ 4369 h 4437"/>
                <a:gd name="T36" fmla="*/ 3442 w 4740"/>
                <a:gd name="T37" fmla="*/ 4410 h 4437"/>
                <a:gd name="T38" fmla="*/ 3401 w 4740"/>
                <a:gd name="T39" fmla="*/ 4432 h 4437"/>
                <a:gd name="T40" fmla="*/ 1363 w 4740"/>
                <a:gd name="T41" fmla="*/ 4437 h 4437"/>
                <a:gd name="T42" fmla="*/ 1316 w 4740"/>
                <a:gd name="T43" fmla="*/ 4423 h 4437"/>
                <a:gd name="T44" fmla="*/ 1284 w 4740"/>
                <a:gd name="T45" fmla="*/ 4392 h 4437"/>
                <a:gd name="T46" fmla="*/ 1271 w 4740"/>
                <a:gd name="T47" fmla="*/ 4345 h 4437"/>
                <a:gd name="T48" fmla="*/ 1274 w 4740"/>
                <a:gd name="T49" fmla="*/ 4170 h 4437"/>
                <a:gd name="T50" fmla="*/ 1298 w 4740"/>
                <a:gd name="T51" fmla="*/ 4131 h 4437"/>
                <a:gd name="T52" fmla="*/ 1339 w 4740"/>
                <a:gd name="T53" fmla="*/ 4107 h 4437"/>
                <a:gd name="T54" fmla="*/ 1560 w 4740"/>
                <a:gd name="T55" fmla="*/ 4104 h 4437"/>
                <a:gd name="T56" fmla="*/ 192 w 4740"/>
                <a:gd name="T57" fmla="*/ 3547 h 4437"/>
                <a:gd name="T58" fmla="*/ 118 w 4740"/>
                <a:gd name="T59" fmla="*/ 3532 h 4437"/>
                <a:gd name="T60" fmla="*/ 56 w 4740"/>
                <a:gd name="T61" fmla="*/ 3490 h 4437"/>
                <a:gd name="T62" fmla="*/ 15 w 4740"/>
                <a:gd name="T63" fmla="*/ 3430 h 4437"/>
                <a:gd name="T64" fmla="*/ 0 w 4740"/>
                <a:gd name="T65" fmla="*/ 3354 h 4437"/>
                <a:gd name="T66" fmla="*/ 5 w 4740"/>
                <a:gd name="T67" fmla="*/ 154 h 4437"/>
                <a:gd name="T68" fmla="*/ 33 w 4740"/>
                <a:gd name="T69" fmla="*/ 86 h 4437"/>
                <a:gd name="T70" fmla="*/ 85 w 4740"/>
                <a:gd name="T71" fmla="*/ 33 h 4437"/>
                <a:gd name="T72" fmla="*/ 154 w 4740"/>
                <a:gd name="T73" fmla="*/ 5 h 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40" h="4437">
                  <a:moveTo>
                    <a:pt x="192" y="0"/>
                  </a:moveTo>
                  <a:lnTo>
                    <a:pt x="4548" y="0"/>
                  </a:lnTo>
                  <a:lnTo>
                    <a:pt x="4586" y="5"/>
                  </a:lnTo>
                  <a:lnTo>
                    <a:pt x="4622" y="15"/>
                  </a:lnTo>
                  <a:lnTo>
                    <a:pt x="4656" y="33"/>
                  </a:lnTo>
                  <a:lnTo>
                    <a:pt x="4684" y="57"/>
                  </a:lnTo>
                  <a:lnTo>
                    <a:pt x="4707" y="86"/>
                  </a:lnTo>
                  <a:lnTo>
                    <a:pt x="4725" y="118"/>
                  </a:lnTo>
                  <a:lnTo>
                    <a:pt x="4736" y="154"/>
                  </a:lnTo>
                  <a:lnTo>
                    <a:pt x="4740" y="193"/>
                  </a:lnTo>
                  <a:lnTo>
                    <a:pt x="4740" y="2075"/>
                  </a:lnTo>
                  <a:lnTo>
                    <a:pt x="4645" y="2033"/>
                  </a:lnTo>
                  <a:lnTo>
                    <a:pt x="4548" y="2000"/>
                  </a:lnTo>
                  <a:lnTo>
                    <a:pt x="4452" y="1977"/>
                  </a:lnTo>
                  <a:lnTo>
                    <a:pt x="4355" y="1962"/>
                  </a:lnTo>
                  <a:lnTo>
                    <a:pt x="4355" y="385"/>
                  </a:lnTo>
                  <a:lnTo>
                    <a:pt x="385" y="385"/>
                  </a:lnTo>
                  <a:lnTo>
                    <a:pt x="385" y="2843"/>
                  </a:lnTo>
                  <a:lnTo>
                    <a:pt x="3315" y="2843"/>
                  </a:lnTo>
                  <a:lnTo>
                    <a:pt x="3306" y="2971"/>
                  </a:lnTo>
                  <a:lnTo>
                    <a:pt x="3305" y="3101"/>
                  </a:lnTo>
                  <a:lnTo>
                    <a:pt x="3311" y="3232"/>
                  </a:lnTo>
                  <a:lnTo>
                    <a:pt x="3323" y="3368"/>
                  </a:lnTo>
                  <a:lnTo>
                    <a:pt x="3335" y="3457"/>
                  </a:lnTo>
                  <a:lnTo>
                    <a:pt x="3349" y="3547"/>
                  </a:lnTo>
                  <a:lnTo>
                    <a:pt x="3015" y="3547"/>
                  </a:lnTo>
                  <a:lnTo>
                    <a:pt x="3178" y="4104"/>
                  </a:lnTo>
                  <a:lnTo>
                    <a:pt x="3377" y="4104"/>
                  </a:lnTo>
                  <a:lnTo>
                    <a:pt x="3401" y="4107"/>
                  </a:lnTo>
                  <a:lnTo>
                    <a:pt x="3424" y="4116"/>
                  </a:lnTo>
                  <a:lnTo>
                    <a:pt x="3442" y="4131"/>
                  </a:lnTo>
                  <a:lnTo>
                    <a:pt x="3456" y="4149"/>
                  </a:lnTo>
                  <a:lnTo>
                    <a:pt x="3465" y="4170"/>
                  </a:lnTo>
                  <a:lnTo>
                    <a:pt x="3469" y="4196"/>
                  </a:lnTo>
                  <a:lnTo>
                    <a:pt x="3469" y="4345"/>
                  </a:lnTo>
                  <a:lnTo>
                    <a:pt x="3465" y="4369"/>
                  </a:lnTo>
                  <a:lnTo>
                    <a:pt x="3456" y="4392"/>
                  </a:lnTo>
                  <a:lnTo>
                    <a:pt x="3442" y="4410"/>
                  </a:lnTo>
                  <a:lnTo>
                    <a:pt x="3424" y="4423"/>
                  </a:lnTo>
                  <a:lnTo>
                    <a:pt x="3401" y="4432"/>
                  </a:lnTo>
                  <a:lnTo>
                    <a:pt x="3377" y="4437"/>
                  </a:lnTo>
                  <a:lnTo>
                    <a:pt x="1363" y="4437"/>
                  </a:lnTo>
                  <a:lnTo>
                    <a:pt x="1339" y="4432"/>
                  </a:lnTo>
                  <a:lnTo>
                    <a:pt x="1316" y="4423"/>
                  </a:lnTo>
                  <a:lnTo>
                    <a:pt x="1298" y="4410"/>
                  </a:lnTo>
                  <a:lnTo>
                    <a:pt x="1284" y="4392"/>
                  </a:lnTo>
                  <a:lnTo>
                    <a:pt x="1274" y="4369"/>
                  </a:lnTo>
                  <a:lnTo>
                    <a:pt x="1271" y="4345"/>
                  </a:lnTo>
                  <a:lnTo>
                    <a:pt x="1271" y="4196"/>
                  </a:lnTo>
                  <a:lnTo>
                    <a:pt x="1274" y="4170"/>
                  </a:lnTo>
                  <a:lnTo>
                    <a:pt x="1284" y="4149"/>
                  </a:lnTo>
                  <a:lnTo>
                    <a:pt x="1298" y="4131"/>
                  </a:lnTo>
                  <a:lnTo>
                    <a:pt x="1316" y="4116"/>
                  </a:lnTo>
                  <a:lnTo>
                    <a:pt x="1339" y="4107"/>
                  </a:lnTo>
                  <a:lnTo>
                    <a:pt x="1363" y="4104"/>
                  </a:lnTo>
                  <a:lnTo>
                    <a:pt x="1560" y="4104"/>
                  </a:lnTo>
                  <a:lnTo>
                    <a:pt x="1725" y="3547"/>
                  </a:lnTo>
                  <a:lnTo>
                    <a:pt x="192" y="3547"/>
                  </a:lnTo>
                  <a:lnTo>
                    <a:pt x="154" y="3543"/>
                  </a:lnTo>
                  <a:lnTo>
                    <a:pt x="118" y="3532"/>
                  </a:lnTo>
                  <a:lnTo>
                    <a:pt x="85" y="3514"/>
                  </a:lnTo>
                  <a:lnTo>
                    <a:pt x="56" y="3490"/>
                  </a:lnTo>
                  <a:lnTo>
                    <a:pt x="33" y="3461"/>
                  </a:lnTo>
                  <a:lnTo>
                    <a:pt x="15" y="3430"/>
                  </a:lnTo>
                  <a:lnTo>
                    <a:pt x="5" y="3393"/>
                  </a:lnTo>
                  <a:lnTo>
                    <a:pt x="0" y="3354"/>
                  </a:lnTo>
                  <a:lnTo>
                    <a:pt x="0" y="193"/>
                  </a:lnTo>
                  <a:lnTo>
                    <a:pt x="5" y="154"/>
                  </a:lnTo>
                  <a:lnTo>
                    <a:pt x="15" y="118"/>
                  </a:lnTo>
                  <a:lnTo>
                    <a:pt x="33" y="86"/>
                  </a:lnTo>
                  <a:lnTo>
                    <a:pt x="56" y="57"/>
                  </a:lnTo>
                  <a:lnTo>
                    <a:pt x="85" y="33"/>
                  </a:lnTo>
                  <a:lnTo>
                    <a:pt x="118" y="15"/>
                  </a:lnTo>
                  <a:lnTo>
                    <a:pt x="154" y="5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Freeform 14"/>
          <p:cNvSpPr>
            <a:spLocks noEditPoints="1"/>
          </p:cNvSpPr>
          <p:nvPr/>
        </p:nvSpPr>
        <p:spPr bwMode="auto">
          <a:xfrm>
            <a:off x="7248970" y="2955922"/>
            <a:ext cx="567757" cy="767825"/>
          </a:xfrm>
          <a:custGeom>
            <a:avLst/>
            <a:gdLst>
              <a:gd name="T0" fmla="*/ 3046 w 3318"/>
              <a:gd name="T1" fmla="*/ 3447 h 4414"/>
              <a:gd name="T2" fmla="*/ 3206 w 3318"/>
              <a:gd name="T3" fmla="*/ 3834 h 4414"/>
              <a:gd name="T4" fmla="*/ 154 w 3318"/>
              <a:gd name="T5" fmla="*/ 3610 h 4414"/>
              <a:gd name="T6" fmla="*/ 454 w 3318"/>
              <a:gd name="T7" fmla="*/ 3276 h 4414"/>
              <a:gd name="T8" fmla="*/ 1653 w 3318"/>
              <a:gd name="T9" fmla="*/ 3265 h 4414"/>
              <a:gd name="T10" fmla="*/ 635 w 3318"/>
              <a:gd name="T11" fmla="*/ 1956 h 4414"/>
              <a:gd name="T12" fmla="*/ 2568 w 3318"/>
              <a:gd name="T13" fmla="*/ 1983 h 4414"/>
              <a:gd name="T14" fmla="*/ 1997 w 3318"/>
              <a:gd name="T15" fmla="*/ 1227 h 4414"/>
              <a:gd name="T16" fmla="*/ 2346 w 3318"/>
              <a:gd name="T17" fmla="*/ 1514 h 4414"/>
              <a:gd name="T18" fmla="*/ 2452 w 3318"/>
              <a:gd name="T19" fmla="*/ 2020 h 4414"/>
              <a:gd name="T20" fmla="*/ 2285 w 3318"/>
              <a:gd name="T21" fmla="*/ 2559 h 4414"/>
              <a:gd name="T22" fmla="*/ 1919 w 3318"/>
              <a:gd name="T23" fmla="*/ 2930 h 4414"/>
              <a:gd name="T24" fmla="*/ 1450 w 3318"/>
              <a:gd name="T25" fmla="*/ 2959 h 4414"/>
              <a:gd name="T26" fmla="*/ 1063 w 3318"/>
              <a:gd name="T27" fmla="*/ 2626 h 4414"/>
              <a:gd name="T28" fmla="*/ 862 w 3318"/>
              <a:gd name="T29" fmla="*/ 2101 h 4414"/>
              <a:gd name="T30" fmla="*/ 927 w 3318"/>
              <a:gd name="T31" fmla="*/ 1573 h 4414"/>
              <a:gd name="T32" fmla="*/ 1247 w 3318"/>
              <a:gd name="T33" fmla="*/ 1253 h 4414"/>
              <a:gd name="T34" fmla="*/ 413 w 3318"/>
              <a:gd name="T35" fmla="*/ 1046 h 4414"/>
              <a:gd name="T36" fmla="*/ 608 w 3318"/>
              <a:gd name="T37" fmla="*/ 1220 h 4414"/>
              <a:gd name="T38" fmla="*/ 606 w 3318"/>
              <a:gd name="T39" fmla="*/ 1451 h 4414"/>
              <a:gd name="T40" fmla="*/ 512 w 3318"/>
              <a:gd name="T41" fmla="*/ 1558 h 4414"/>
              <a:gd name="T42" fmla="*/ 507 w 3318"/>
              <a:gd name="T43" fmla="*/ 1659 h 4414"/>
              <a:gd name="T44" fmla="*/ 327 w 3318"/>
              <a:gd name="T45" fmla="*/ 1618 h 4414"/>
              <a:gd name="T46" fmla="*/ 436 w 3318"/>
              <a:gd name="T47" fmla="*/ 1437 h 4414"/>
              <a:gd name="T48" fmla="*/ 474 w 3318"/>
              <a:gd name="T49" fmla="*/ 1307 h 4414"/>
              <a:gd name="T50" fmla="*/ 368 w 3318"/>
              <a:gd name="T51" fmla="*/ 1190 h 4414"/>
              <a:gd name="T52" fmla="*/ 190 w 3318"/>
              <a:gd name="T53" fmla="*/ 1265 h 4414"/>
              <a:gd name="T54" fmla="*/ 177 w 3318"/>
              <a:gd name="T55" fmla="*/ 1384 h 4414"/>
              <a:gd name="T56" fmla="*/ 7 w 3318"/>
              <a:gd name="T57" fmla="*/ 1365 h 4414"/>
              <a:gd name="T58" fmla="*/ 71 w 3318"/>
              <a:gd name="T59" fmla="*/ 1180 h 4414"/>
              <a:gd name="T60" fmla="*/ 374 w 3318"/>
              <a:gd name="T61" fmla="*/ 1048 h 4414"/>
              <a:gd name="T62" fmla="*/ 3127 w 3318"/>
              <a:gd name="T63" fmla="*/ 1024 h 4414"/>
              <a:gd name="T64" fmla="*/ 3318 w 3318"/>
              <a:gd name="T65" fmla="*/ 1232 h 4414"/>
              <a:gd name="T66" fmla="*/ 3232 w 3318"/>
              <a:gd name="T67" fmla="*/ 1522 h 4414"/>
              <a:gd name="T68" fmla="*/ 3039 w 3318"/>
              <a:gd name="T69" fmla="*/ 1603 h 4414"/>
              <a:gd name="T70" fmla="*/ 2892 w 3318"/>
              <a:gd name="T71" fmla="*/ 1635 h 4414"/>
              <a:gd name="T72" fmla="*/ 2713 w 3318"/>
              <a:gd name="T73" fmla="*/ 1572 h 4414"/>
              <a:gd name="T74" fmla="*/ 2874 w 3318"/>
              <a:gd name="T75" fmla="*/ 1457 h 4414"/>
              <a:gd name="T76" fmla="*/ 3058 w 3318"/>
              <a:gd name="T77" fmla="*/ 1433 h 4414"/>
              <a:gd name="T78" fmla="*/ 3137 w 3318"/>
              <a:gd name="T79" fmla="*/ 1258 h 4414"/>
              <a:gd name="T80" fmla="*/ 3041 w 3318"/>
              <a:gd name="T81" fmla="*/ 1154 h 4414"/>
              <a:gd name="T82" fmla="*/ 2864 w 3318"/>
              <a:gd name="T83" fmla="*/ 1118 h 4414"/>
              <a:gd name="T84" fmla="*/ 2797 w 3318"/>
              <a:gd name="T85" fmla="*/ 1214 h 4414"/>
              <a:gd name="T86" fmla="*/ 2691 w 3318"/>
              <a:gd name="T87" fmla="*/ 1026 h 4414"/>
              <a:gd name="T88" fmla="*/ 1271 w 3318"/>
              <a:gd name="T89" fmla="*/ 816 h 4414"/>
              <a:gd name="T90" fmla="*/ 1653 w 3318"/>
              <a:gd name="T91" fmla="*/ 14 h 4414"/>
              <a:gd name="T92" fmla="*/ 1981 w 3318"/>
              <a:gd name="T93" fmla="*/ 207 h 4414"/>
              <a:gd name="T94" fmla="*/ 1994 w 3318"/>
              <a:gd name="T95" fmla="*/ 460 h 4414"/>
              <a:gd name="T96" fmla="*/ 1808 w 3318"/>
              <a:gd name="T97" fmla="*/ 669 h 4414"/>
              <a:gd name="T98" fmla="*/ 1630 w 3318"/>
              <a:gd name="T99" fmla="*/ 669 h 4414"/>
              <a:gd name="T100" fmla="*/ 1523 w 3318"/>
              <a:gd name="T101" fmla="*/ 722 h 4414"/>
              <a:gd name="T102" fmla="*/ 1397 w 3318"/>
              <a:gd name="T103" fmla="*/ 574 h 4414"/>
              <a:gd name="T104" fmla="*/ 1590 w 3318"/>
              <a:gd name="T105" fmla="*/ 509 h 4414"/>
              <a:gd name="T106" fmla="*/ 1759 w 3318"/>
              <a:gd name="T107" fmla="*/ 494 h 4414"/>
              <a:gd name="T108" fmla="*/ 1841 w 3318"/>
              <a:gd name="T109" fmla="*/ 321 h 4414"/>
              <a:gd name="T110" fmla="*/ 1722 w 3318"/>
              <a:gd name="T111" fmla="*/ 210 h 4414"/>
              <a:gd name="T112" fmla="*/ 1568 w 3318"/>
              <a:gd name="T113" fmla="*/ 174 h 4414"/>
              <a:gd name="T114" fmla="*/ 1504 w 3318"/>
              <a:gd name="T115" fmla="*/ 263 h 4414"/>
              <a:gd name="T116" fmla="*/ 1449 w 3318"/>
              <a:gd name="T117" fmla="*/ 36 h 4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18" h="4414">
                <a:moveTo>
                  <a:pt x="2274" y="2998"/>
                </a:moveTo>
                <a:lnTo>
                  <a:pt x="2795" y="3245"/>
                </a:lnTo>
                <a:lnTo>
                  <a:pt x="2850" y="3275"/>
                </a:lnTo>
                <a:lnTo>
                  <a:pt x="2904" y="3312"/>
                </a:lnTo>
                <a:lnTo>
                  <a:pt x="2955" y="3353"/>
                </a:lnTo>
                <a:lnTo>
                  <a:pt x="3003" y="3398"/>
                </a:lnTo>
                <a:lnTo>
                  <a:pt x="3046" y="3447"/>
                </a:lnTo>
                <a:lnTo>
                  <a:pt x="3086" y="3500"/>
                </a:lnTo>
                <a:lnTo>
                  <a:pt x="3120" y="3554"/>
                </a:lnTo>
                <a:lnTo>
                  <a:pt x="3150" y="3609"/>
                </a:lnTo>
                <a:lnTo>
                  <a:pt x="3174" y="3667"/>
                </a:lnTo>
                <a:lnTo>
                  <a:pt x="3192" y="3723"/>
                </a:lnTo>
                <a:lnTo>
                  <a:pt x="3204" y="3778"/>
                </a:lnTo>
                <a:lnTo>
                  <a:pt x="3206" y="3834"/>
                </a:lnTo>
                <a:lnTo>
                  <a:pt x="3206" y="4414"/>
                </a:lnTo>
                <a:lnTo>
                  <a:pt x="98" y="4414"/>
                </a:lnTo>
                <a:lnTo>
                  <a:pt x="98" y="3834"/>
                </a:lnTo>
                <a:lnTo>
                  <a:pt x="102" y="3778"/>
                </a:lnTo>
                <a:lnTo>
                  <a:pt x="113" y="3723"/>
                </a:lnTo>
                <a:lnTo>
                  <a:pt x="130" y="3667"/>
                </a:lnTo>
                <a:lnTo>
                  <a:pt x="154" y="3610"/>
                </a:lnTo>
                <a:lnTo>
                  <a:pt x="184" y="3554"/>
                </a:lnTo>
                <a:lnTo>
                  <a:pt x="219" y="3500"/>
                </a:lnTo>
                <a:lnTo>
                  <a:pt x="259" y="3447"/>
                </a:lnTo>
                <a:lnTo>
                  <a:pt x="303" y="3398"/>
                </a:lnTo>
                <a:lnTo>
                  <a:pt x="350" y="3353"/>
                </a:lnTo>
                <a:lnTo>
                  <a:pt x="400" y="3312"/>
                </a:lnTo>
                <a:lnTo>
                  <a:pt x="454" y="3276"/>
                </a:lnTo>
                <a:lnTo>
                  <a:pt x="511" y="3247"/>
                </a:lnTo>
                <a:lnTo>
                  <a:pt x="1016" y="3006"/>
                </a:lnTo>
                <a:lnTo>
                  <a:pt x="1365" y="3736"/>
                </a:lnTo>
                <a:lnTo>
                  <a:pt x="1545" y="3249"/>
                </a:lnTo>
                <a:lnTo>
                  <a:pt x="1581" y="3256"/>
                </a:lnTo>
                <a:lnTo>
                  <a:pt x="1616" y="3262"/>
                </a:lnTo>
                <a:lnTo>
                  <a:pt x="1653" y="3265"/>
                </a:lnTo>
                <a:lnTo>
                  <a:pt x="1688" y="3262"/>
                </a:lnTo>
                <a:lnTo>
                  <a:pt x="1725" y="3256"/>
                </a:lnTo>
                <a:lnTo>
                  <a:pt x="1760" y="3249"/>
                </a:lnTo>
                <a:lnTo>
                  <a:pt x="1930" y="3712"/>
                </a:lnTo>
                <a:lnTo>
                  <a:pt x="2274" y="2998"/>
                </a:lnTo>
                <a:close/>
                <a:moveTo>
                  <a:pt x="566" y="1798"/>
                </a:moveTo>
                <a:lnTo>
                  <a:pt x="635" y="1956"/>
                </a:lnTo>
                <a:lnTo>
                  <a:pt x="490" y="2020"/>
                </a:lnTo>
                <a:lnTo>
                  <a:pt x="420" y="1863"/>
                </a:lnTo>
                <a:lnTo>
                  <a:pt x="566" y="1798"/>
                </a:lnTo>
                <a:close/>
                <a:moveTo>
                  <a:pt x="2632" y="1797"/>
                </a:moveTo>
                <a:lnTo>
                  <a:pt x="2805" y="1856"/>
                </a:lnTo>
                <a:lnTo>
                  <a:pt x="2741" y="2043"/>
                </a:lnTo>
                <a:lnTo>
                  <a:pt x="2568" y="1983"/>
                </a:lnTo>
                <a:lnTo>
                  <a:pt x="2632" y="1797"/>
                </a:lnTo>
                <a:close/>
                <a:moveTo>
                  <a:pt x="1653" y="1164"/>
                </a:moveTo>
                <a:lnTo>
                  <a:pt x="1726" y="1167"/>
                </a:lnTo>
                <a:lnTo>
                  <a:pt x="1797" y="1174"/>
                </a:lnTo>
                <a:lnTo>
                  <a:pt x="1866" y="1187"/>
                </a:lnTo>
                <a:lnTo>
                  <a:pt x="1933" y="1204"/>
                </a:lnTo>
                <a:lnTo>
                  <a:pt x="1997" y="1227"/>
                </a:lnTo>
                <a:lnTo>
                  <a:pt x="2057" y="1253"/>
                </a:lnTo>
                <a:lnTo>
                  <a:pt x="2115" y="1285"/>
                </a:lnTo>
                <a:lnTo>
                  <a:pt x="2171" y="1321"/>
                </a:lnTo>
                <a:lnTo>
                  <a:pt x="2220" y="1362"/>
                </a:lnTo>
                <a:lnTo>
                  <a:pt x="2267" y="1408"/>
                </a:lnTo>
                <a:lnTo>
                  <a:pt x="2309" y="1459"/>
                </a:lnTo>
                <a:lnTo>
                  <a:pt x="2346" y="1514"/>
                </a:lnTo>
                <a:lnTo>
                  <a:pt x="2379" y="1573"/>
                </a:lnTo>
                <a:lnTo>
                  <a:pt x="2406" y="1638"/>
                </a:lnTo>
                <a:lnTo>
                  <a:pt x="2427" y="1706"/>
                </a:lnTo>
                <a:lnTo>
                  <a:pt x="2442" y="1780"/>
                </a:lnTo>
                <a:lnTo>
                  <a:pt x="2452" y="1857"/>
                </a:lnTo>
                <a:lnTo>
                  <a:pt x="2456" y="1940"/>
                </a:lnTo>
                <a:lnTo>
                  <a:pt x="2452" y="2020"/>
                </a:lnTo>
                <a:lnTo>
                  <a:pt x="2444" y="2101"/>
                </a:lnTo>
                <a:lnTo>
                  <a:pt x="2430" y="2180"/>
                </a:lnTo>
                <a:lnTo>
                  <a:pt x="2411" y="2259"/>
                </a:lnTo>
                <a:lnTo>
                  <a:pt x="2386" y="2338"/>
                </a:lnTo>
                <a:lnTo>
                  <a:pt x="2357" y="2413"/>
                </a:lnTo>
                <a:lnTo>
                  <a:pt x="2323" y="2488"/>
                </a:lnTo>
                <a:lnTo>
                  <a:pt x="2285" y="2559"/>
                </a:lnTo>
                <a:lnTo>
                  <a:pt x="2243" y="2626"/>
                </a:lnTo>
                <a:lnTo>
                  <a:pt x="2197" y="2689"/>
                </a:lnTo>
                <a:lnTo>
                  <a:pt x="2148" y="2749"/>
                </a:lnTo>
                <a:lnTo>
                  <a:pt x="2094" y="2802"/>
                </a:lnTo>
                <a:lnTo>
                  <a:pt x="2039" y="2852"/>
                </a:lnTo>
                <a:lnTo>
                  <a:pt x="1980" y="2894"/>
                </a:lnTo>
                <a:lnTo>
                  <a:pt x="1919" y="2930"/>
                </a:lnTo>
                <a:lnTo>
                  <a:pt x="1855" y="2959"/>
                </a:lnTo>
                <a:lnTo>
                  <a:pt x="1790" y="2981"/>
                </a:lnTo>
                <a:lnTo>
                  <a:pt x="1722" y="2993"/>
                </a:lnTo>
                <a:lnTo>
                  <a:pt x="1653" y="2998"/>
                </a:lnTo>
                <a:lnTo>
                  <a:pt x="1583" y="2993"/>
                </a:lnTo>
                <a:lnTo>
                  <a:pt x="1515" y="2981"/>
                </a:lnTo>
                <a:lnTo>
                  <a:pt x="1450" y="2959"/>
                </a:lnTo>
                <a:lnTo>
                  <a:pt x="1387" y="2930"/>
                </a:lnTo>
                <a:lnTo>
                  <a:pt x="1324" y="2894"/>
                </a:lnTo>
                <a:lnTo>
                  <a:pt x="1266" y="2852"/>
                </a:lnTo>
                <a:lnTo>
                  <a:pt x="1210" y="2802"/>
                </a:lnTo>
                <a:lnTo>
                  <a:pt x="1157" y="2749"/>
                </a:lnTo>
                <a:lnTo>
                  <a:pt x="1108" y="2689"/>
                </a:lnTo>
                <a:lnTo>
                  <a:pt x="1063" y="2626"/>
                </a:lnTo>
                <a:lnTo>
                  <a:pt x="1020" y="2559"/>
                </a:lnTo>
                <a:lnTo>
                  <a:pt x="982" y="2488"/>
                </a:lnTo>
                <a:lnTo>
                  <a:pt x="948" y="2413"/>
                </a:lnTo>
                <a:lnTo>
                  <a:pt x="918" y="2338"/>
                </a:lnTo>
                <a:lnTo>
                  <a:pt x="894" y="2259"/>
                </a:lnTo>
                <a:lnTo>
                  <a:pt x="874" y="2180"/>
                </a:lnTo>
                <a:lnTo>
                  <a:pt x="862" y="2101"/>
                </a:lnTo>
                <a:lnTo>
                  <a:pt x="852" y="2020"/>
                </a:lnTo>
                <a:lnTo>
                  <a:pt x="849" y="1940"/>
                </a:lnTo>
                <a:lnTo>
                  <a:pt x="853" y="1857"/>
                </a:lnTo>
                <a:lnTo>
                  <a:pt x="863" y="1780"/>
                </a:lnTo>
                <a:lnTo>
                  <a:pt x="879" y="1706"/>
                </a:lnTo>
                <a:lnTo>
                  <a:pt x="900" y="1638"/>
                </a:lnTo>
                <a:lnTo>
                  <a:pt x="927" y="1573"/>
                </a:lnTo>
                <a:lnTo>
                  <a:pt x="959" y="1514"/>
                </a:lnTo>
                <a:lnTo>
                  <a:pt x="996" y="1459"/>
                </a:lnTo>
                <a:lnTo>
                  <a:pt x="1039" y="1408"/>
                </a:lnTo>
                <a:lnTo>
                  <a:pt x="1085" y="1362"/>
                </a:lnTo>
                <a:lnTo>
                  <a:pt x="1135" y="1321"/>
                </a:lnTo>
                <a:lnTo>
                  <a:pt x="1190" y="1285"/>
                </a:lnTo>
                <a:lnTo>
                  <a:pt x="1247" y="1253"/>
                </a:lnTo>
                <a:lnTo>
                  <a:pt x="1309" y="1227"/>
                </a:lnTo>
                <a:lnTo>
                  <a:pt x="1373" y="1204"/>
                </a:lnTo>
                <a:lnTo>
                  <a:pt x="1439" y="1187"/>
                </a:lnTo>
                <a:lnTo>
                  <a:pt x="1508" y="1174"/>
                </a:lnTo>
                <a:lnTo>
                  <a:pt x="1579" y="1167"/>
                </a:lnTo>
                <a:lnTo>
                  <a:pt x="1653" y="1164"/>
                </a:lnTo>
                <a:close/>
                <a:moveTo>
                  <a:pt x="413" y="1046"/>
                </a:moveTo>
                <a:lnTo>
                  <a:pt x="449" y="1050"/>
                </a:lnTo>
                <a:lnTo>
                  <a:pt x="480" y="1060"/>
                </a:lnTo>
                <a:lnTo>
                  <a:pt x="508" y="1077"/>
                </a:lnTo>
                <a:lnTo>
                  <a:pt x="535" y="1101"/>
                </a:lnTo>
                <a:lnTo>
                  <a:pt x="562" y="1133"/>
                </a:lnTo>
                <a:lnTo>
                  <a:pt x="586" y="1173"/>
                </a:lnTo>
                <a:lnTo>
                  <a:pt x="608" y="1220"/>
                </a:lnTo>
                <a:lnTo>
                  <a:pt x="625" y="1262"/>
                </a:lnTo>
                <a:lnTo>
                  <a:pt x="637" y="1299"/>
                </a:lnTo>
                <a:lnTo>
                  <a:pt x="642" y="1330"/>
                </a:lnTo>
                <a:lnTo>
                  <a:pt x="644" y="1358"/>
                </a:lnTo>
                <a:lnTo>
                  <a:pt x="637" y="1391"/>
                </a:lnTo>
                <a:lnTo>
                  <a:pt x="625" y="1422"/>
                </a:lnTo>
                <a:lnTo>
                  <a:pt x="606" y="1451"/>
                </a:lnTo>
                <a:lnTo>
                  <a:pt x="597" y="1464"/>
                </a:lnTo>
                <a:lnTo>
                  <a:pt x="584" y="1478"/>
                </a:lnTo>
                <a:lnTo>
                  <a:pt x="567" y="1497"/>
                </a:lnTo>
                <a:lnTo>
                  <a:pt x="550" y="1514"/>
                </a:lnTo>
                <a:lnTo>
                  <a:pt x="536" y="1529"/>
                </a:lnTo>
                <a:lnTo>
                  <a:pt x="525" y="1541"/>
                </a:lnTo>
                <a:lnTo>
                  <a:pt x="512" y="1558"/>
                </a:lnTo>
                <a:lnTo>
                  <a:pt x="502" y="1576"/>
                </a:lnTo>
                <a:lnTo>
                  <a:pt x="495" y="1592"/>
                </a:lnTo>
                <a:lnTo>
                  <a:pt x="492" y="1606"/>
                </a:lnTo>
                <a:lnTo>
                  <a:pt x="492" y="1618"/>
                </a:lnTo>
                <a:lnTo>
                  <a:pt x="495" y="1628"/>
                </a:lnTo>
                <a:lnTo>
                  <a:pt x="499" y="1642"/>
                </a:lnTo>
                <a:lnTo>
                  <a:pt x="507" y="1659"/>
                </a:lnTo>
                <a:lnTo>
                  <a:pt x="515" y="1682"/>
                </a:lnTo>
                <a:lnTo>
                  <a:pt x="369" y="1746"/>
                </a:lnTo>
                <a:lnTo>
                  <a:pt x="355" y="1715"/>
                </a:lnTo>
                <a:lnTo>
                  <a:pt x="344" y="1686"/>
                </a:lnTo>
                <a:lnTo>
                  <a:pt x="335" y="1662"/>
                </a:lnTo>
                <a:lnTo>
                  <a:pt x="330" y="1642"/>
                </a:lnTo>
                <a:lnTo>
                  <a:pt x="327" y="1618"/>
                </a:lnTo>
                <a:lnTo>
                  <a:pt x="328" y="1593"/>
                </a:lnTo>
                <a:lnTo>
                  <a:pt x="335" y="1567"/>
                </a:lnTo>
                <a:lnTo>
                  <a:pt x="348" y="1539"/>
                </a:lnTo>
                <a:lnTo>
                  <a:pt x="368" y="1509"/>
                </a:lnTo>
                <a:lnTo>
                  <a:pt x="396" y="1477"/>
                </a:lnTo>
                <a:lnTo>
                  <a:pt x="417" y="1456"/>
                </a:lnTo>
                <a:lnTo>
                  <a:pt x="436" y="1437"/>
                </a:lnTo>
                <a:lnTo>
                  <a:pt x="451" y="1422"/>
                </a:lnTo>
                <a:lnTo>
                  <a:pt x="463" y="1408"/>
                </a:lnTo>
                <a:lnTo>
                  <a:pt x="473" y="1392"/>
                </a:lnTo>
                <a:lnTo>
                  <a:pt x="478" y="1377"/>
                </a:lnTo>
                <a:lnTo>
                  <a:pt x="481" y="1355"/>
                </a:lnTo>
                <a:lnTo>
                  <a:pt x="480" y="1333"/>
                </a:lnTo>
                <a:lnTo>
                  <a:pt x="474" y="1307"/>
                </a:lnTo>
                <a:lnTo>
                  <a:pt x="463" y="1280"/>
                </a:lnTo>
                <a:lnTo>
                  <a:pt x="447" y="1249"/>
                </a:lnTo>
                <a:lnTo>
                  <a:pt x="432" y="1224"/>
                </a:lnTo>
                <a:lnTo>
                  <a:pt x="415" y="1207"/>
                </a:lnTo>
                <a:lnTo>
                  <a:pt x="399" y="1197"/>
                </a:lnTo>
                <a:lnTo>
                  <a:pt x="383" y="1191"/>
                </a:lnTo>
                <a:lnTo>
                  <a:pt x="368" y="1190"/>
                </a:lnTo>
                <a:lnTo>
                  <a:pt x="350" y="1193"/>
                </a:lnTo>
                <a:lnTo>
                  <a:pt x="328" y="1198"/>
                </a:lnTo>
                <a:lnTo>
                  <a:pt x="301" y="1208"/>
                </a:lnTo>
                <a:lnTo>
                  <a:pt x="270" y="1221"/>
                </a:lnTo>
                <a:lnTo>
                  <a:pt x="236" y="1238"/>
                </a:lnTo>
                <a:lnTo>
                  <a:pt x="209" y="1252"/>
                </a:lnTo>
                <a:lnTo>
                  <a:pt x="190" y="1265"/>
                </a:lnTo>
                <a:lnTo>
                  <a:pt x="175" y="1276"/>
                </a:lnTo>
                <a:lnTo>
                  <a:pt x="166" y="1289"/>
                </a:lnTo>
                <a:lnTo>
                  <a:pt x="160" y="1303"/>
                </a:lnTo>
                <a:lnTo>
                  <a:pt x="160" y="1323"/>
                </a:lnTo>
                <a:lnTo>
                  <a:pt x="164" y="1348"/>
                </a:lnTo>
                <a:lnTo>
                  <a:pt x="173" y="1379"/>
                </a:lnTo>
                <a:lnTo>
                  <a:pt x="177" y="1384"/>
                </a:lnTo>
                <a:lnTo>
                  <a:pt x="180" y="1389"/>
                </a:lnTo>
                <a:lnTo>
                  <a:pt x="183" y="1396"/>
                </a:lnTo>
                <a:lnTo>
                  <a:pt x="198" y="1430"/>
                </a:lnTo>
                <a:lnTo>
                  <a:pt x="51" y="1495"/>
                </a:lnTo>
                <a:lnTo>
                  <a:pt x="31" y="1447"/>
                </a:lnTo>
                <a:lnTo>
                  <a:pt x="17" y="1403"/>
                </a:lnTo>
                <a:lnTo>
                  <a:pt x="7" y="1365"/>
                </a:lnTo>
                <a:lnTo>
                  <a:pt x="1" y="1333"/>
                </a:lnTo>
                <a:lnTo>
                  <a:pt x="0" y="1303"/>
                </a:lnTo>
                <a:lnTo>
                  <a:pt x="3" y="1277"/>
                </a:lnTo>
                <a:lnTo>
                  <a:pt x="10" y="1253"/>
                </a:lnTo>
                <a:lnTo>
                  <a:pt x="21" y="1232"/>
                </a:lnTo>
                <a:lnTo>
                  <a:pt x="44" y="1204"/>
                </a:lnTo>
                <a:lnTo>
                  <a:pt x="71" y="1180"/>
                </a:lnTo>
                <a:lnTo>
                  <a:pt x="100" y="1157"/>
                </a:lnTo>
                <a:lnTo>
                  <a:pt x="137" y="1137"/>
                </a:lnTo>
                <a:lnTo>
                  <a:pt x="178" y="1116"/>
                </a:lnTo>
                <a:lnTo>
                  <a:pt x="225" y="1095"/>
                </a:lnTo>
                <a:lnTo>
                  <a:pt x="280" y="1072"/>
                </a:lnTo>
                <a:lnTo>
                  <a:pt x="328" y="1058"/>
                </a:lnTo>
                <a:lnTo>
                  <a:pt x="374" y="1048"/>
                </a:lnTo>
                <a:lnTo>
                  <a:pt x="413" y="1046"/>
                </a:lnTo>
                <a:close/>
                <a:moveTo>
                  <a:pt x="2868" y="951"/>
                </a:moveTo>
                <a:lnTo>
                  <a:pt x="2911" y="956"/>
                </a:lnTo>
                <a:lnTo>
                  <a:pt x="2956" y="968"/>
                </a:lnTo>
                <a:lnTo>
                  <a:pt x="3007" y="982"/>
                </a:lnTo>
                <a:lnTo>
                  <a:pt x="3065" y="1000"/>
                </a:lnTo>
                <a:lnTo>
                  <a:pt x="3127" y="1024"/>
                </a:lnTo>
                <a:lnTo>
                  <a:pt x="3180" y="1050"/>
                </a:lnTo>
                <a:lnTo>
                  <a:pt x="3225" y="1077"/>
                </a:lnTo>
                <a:lnTo>
                  <a:pt x="3260" y="1105"/>
                </a:lnTo>
                <a:lnTo>
                  <a:pt x="3287" y="1135"/>
                </a:lnTo>
                <a:lnTo>
                  <a:pt x="3304" y="1167"/>
                </a:lnTo>
                <a:lnTo>
                  <a:pt x="3314" y="1198"/>
                </a:lnTo>
                <a:lnTo>
                  <a:pt x="3318" y="1232"/>
                </a:lnTo>
                <a:lnTo>
                  <a:pt x="3318" y="1269"/>
                </a:lnTo>
                <a:lnTo>
                  <a:pt x="3314" y="1310"/>
                </a:lnTo>
                <a:lnTo>
                  <a:pt x="3304" y="1354"/>
                </a:lnTo>
                <a:lnTo>
                  <a:pt x="3288" y="1402"/>
                </a:lnTo>
                <a:lnTo>
                  <a:pt x="3270" y="1450"/>
                </a:lnTo>
                <a:lnTo>
                  <a:pt x="3252" y="1490"/>
                </a:lnTo>
                <a:lnTo>
                  <a:pt x="3232" y="1522"/>
                </a:lnTo>
                <a:lnTo>
                  <a:pt x="3211" y="1545"/>
                </a:lnTo>
                <a:lnTo>
                  <a:pt x="3181" y="1567"/>
                </a:lnTo>
                <a:lnTo>
                  <a:pt x="3146" y="1584"/>
                </a:lnTo>
                <a:lnTo>
                  <a:pt x="3106" y="1596"/>
                </a:lnTo>
                <a:lnTo>
                  <a:pt x="3090" y="1599"/>
                </a:lnTo>
                <a:lnTo>
                  <a:pt x="3068" y="1600"/>
                </a:lnTo>
                <a:lnTo>
                  <a:pt x="3039" y="1603"/>
                </a:lnTo>
                <a:lnTo>
                  <a:pt x="3011" y="1604"/>
                </a:lnTo>
                <a:lnTo>
                  <a:pt x="2988" y="1606"/>
                </a:lnTo>
                <a:lnTo>
                  <a:pt x="2970" y="1607"/>
                </a:lnTo>
                <a:lnTo>
                  <a:pt x="2947" y="1611"/>
                </a:lnTo>
                <a:lnTo>
                  <a:pt x="2923" y="1620"/>
                </a:lnTo>
                <a:lnTo>
                  <a:pt x="2905" y="1627"/>
                </a:lnTo>
                <a:lnTo>
                  <a:pt x="2892" y="1635"/>
                </a:lnTo>
                <a:lnTo>
                  <a:pt x="2884" y="1647"/>
                </a:lnTo>
                <a:lnTo>
                  <a:pt x="2874" y="1661"/>
                </a:lnTo>
                <a:lnTo>
                  <a:pt x="2864" y="1685"/>
                </a:lnTo>
                <a:lnTo>
                  <a:pt x="2853" y="1717"/>
                </a:lnTo>
                <a:lnTo>
                  <a:pt x="2679" y="1658"/>
                </a:lnTo>
                <a:lnTo>
                  <a:pt x="2697" y="1610"/>
                </a:lnTo>
                <a:lnTo>
                  <a:pt x="2713" y="1572"/>
                </a:lnTo>
                <a:lnTo>
                  <a:pt x="2727" y="1542"/>
                </a:lnTo>
                <a:lnTo>
                  <a:pt x="2744" y="1518"/>
                </a:lnTo>
                <a:lnTo>
                  <a:pt x="2763" y="1498"/>
                </a:lnTo>
                <a:lnTo>
                  <a:pt x="2790" y="1483"/>
                </a:lnTo>
                <a:lnTo>
                  <a:pt x="2813" y="1471"/>
                </a:lnTo>
                <a:lnTo>
                  <a:pt x="2841" y="1464"/>
                </a:lnTo>
                <a:lnTo>
                  <a:pt x="2874" y="1457"/>
                </a:lnTo>
                <a:lnTo>
                  <a:pt x="2911" y="1454"/>
                </a:lnTo>
                <a:lnTo>
                  <a:pt x="2946" y="1453"/>
                </a:lnTo>
                <a:lnTo>
                  <a:pt x="2974" y="1451"/>
                </a:lnTo>
                <a:lnTo>
                  <a:pt x="3000" y="1450"/>
                </a:lnTo>
                <a:lnTo>
                  <a:pt x="3022" y="1447"/>
                </a:lnTo>
                <a:lnTo>
                  <a:pt x="3041" y="1442"/>
                </a:lnTo>
                <a:lnTo>
                  <a:pt x="3058" y="1433"/>
                </a:lnTo>
                <a:lnTo>
                  <a:pt x="3076" y="1418"/>
                </a:lnTo>
                <a:lnTo>
                  <a:pt x="3093" y="1398"/>
                </a:lnTo>
                <a:lnTo>
                  <a:pt x="3107" y="1372"/>
                </a:lnTo>
                <a:lnTo>
                  <a:pt x="3120" y="1341"/>
                </a:lnTo>
                <a:lnTo>
                  <a:pt x="3130" y="1309"/>
                </a:lnTo>
                <a:lnTo>
                  <a:pt x="3136" y="1282"/>
                </a:lnTo>
                <a:lnTo>
                  <a:pt x="3137" y="1258"/>
                </a:lnTo>
                <a:lnTo>
                  <a:pt x="3136" y="1236"/>
                </a:lnTo>
                <a:lnTo>
                  <a:pt x="3131" y="1221"/>
                </a:lnTo>
                <a:lnTo>
                  <a:pt x="3123" y="1204"/>
                </a:lnTo>
                <a:lnTo>
                  <a:pt x="3110" y="1190"/>
                </a:lnTo>
                <a:lnTo>
                  <a:pt x="3093" y="1178"/>
                </a:lnTo>
                <a:lnTo>
                  <a:pt x="3071" y="1167"/>
                </a:lnTo>
                <a:lnTo>
                  <a:pt x="3041" y="1154"/>
                </a:lnTo>
                <a:lnTo>
                  <a:pt x="3004" y="1142"/>
                </a:lnTo>
                <a:lnTo>
                  <a:pt x="2973" y="1132"/>
                </a:lnTo>
                <a:lnTo>
                  <a:pt x="2945" y="1125"/>
                </a:lnTo>
                <a:lnTo>
                  <a:pt x="2922" y="1119"/>
                </a:lnTo>
                <a:lnTo>
                  <a:pt x="2904" y="1116"/>
                </a:lnTo>
                <a:lnTo>
                  <a:pt x="2882" y="1115"/>
                </a:lnTo>
                <a:lnTo>
                  <a:pt x="2864" y="1118"/>
                </a:lnTo>
                <a:lnTo>
                  <a:pt x="2848" y="1126"/>
                </a:lnTo>
                <a:lnTo>
                  <a:pt x="2831" y="1142"/>
                </a:lnTo>
                <a:lnTo>
                  <a:pt x="2816" y="1166"/>
                </a:lnTo>
                <a:lnTo>
                  <a:pt x="2799" y="1200"/>
                </a:lnTo>
                <a:lnTo>
                  <a:pt x="2799" y="1204"/>
                </a:lnTo>
                <a:lnTo>
                  <a:pt x="2799" y="1208"/>
                </a:lnTo>
                <a:lnTo>
                  <a:pt x="2797" y="1214"/>
                </a:lnTo>
                <a:lnTo>
                  <a:pt x="2795" y="1221"/>
                </a:lnTo>
                <a:lnTo>
                  <a:pt x="2780" y="1261"/>
                </a:lnTo>
                <a:lnTo>
                  <a:pt x="2608" y="1201"/>
                </a:lnTo>
                <a:lnTo>
                  <a:pt x="2628" y="1146"/>
                </a:lnTo>
                <a:lnTo>
                  <a:pt x="2649" y="1098"/>
                </a:lnTo>
                <a:lnTo>
                  <a:pt x="2670" y="1058"/>
                </a:lnTo>
                <a:lnTo>
                  <a:pt x="2691" y="1026"/>
                </a:lnTo>
                <a:lnTo>
                  <a:pt x="2713" y="1002"/>
                </a:lnTo>
                <a:lnTo>
                  <a:pt x="2737" y="982"/>
                </a:lnTo>
                <a:lnTo>
                  <a:pt x="2761" y="968"/>
                </a:lnTo>
                <a:lnTo>
                  <a:pt x="2786" y="958"/>
                </a:lnTo>
                <a:lnTo>
                  <a:pt x="2827" y="952"/>
                </a:lnTo>
                <a:lnTo>
                  <a:pt x="2868" y="951"/>
                </a:lnTo>
                <a:close/>
                <a:moveTo>
                  <a:pt x="1271" y="816"/>
                </a:moveTo>
                <a:lnTo>
                  <a:pt x="1436" y="897"/>
                </a:lnTo>
                <a:lnTo>
                  <a:pt x="1348" y="1074"/>
                </a:lnTo>
                <a:lnTo>
                  <a:pt x="1183" y="993"/>
                </a:lnTo>
                <a:lnTo>
                  <a:pt x="1271" y="816"/>
                </a:lnTo>
                <a:close/>
                <a:moveTo>
                  <a:pt x="1569" y="0"/>
                </a:moveTo>
                <a:lnTo>
                  <a:pt x="1610" y="4"/>
                </a:lnTo>
                <a:lnTo>
                  <a:pt x="1653" y="14"/>
                </a:lnTo>
                <a:lnTo>
                  <a:pt x="1695" y="31"/>
                </a:lnTo>
                <a:lnTo>
                  <a:pt x="1745" y="53"/>
                </a:lnTo>
                <a:lnTo>
                  <a:pt x="1800" y="78"/>
                </a:lnTo>
                <a:lnTo>
                  <a:pt x="1858" y="109"/>
                </a:lnTo>
                <a:lnTo>
                  <a:pt x="1909" y="140"/>
                </a:lnTo>
                <a:lnTo>
                  <a:pt x="1950" y="173"/>
                </a:lnTo>
                <a:lnTo>
                  <a:pt x="1981" y="207"/>
                </a:lnTo>
                <a:lnTo>
                  <a:pt x="2004" y="239"/>
                </a:lnTo>
                <a:lnTo>
                  <a:pt x="2018" y="273"/>
                </a:lnTo>
                <a:lnTo>
                  <a:pt x="2023" y="304"/>
                </a:lnTo>
                <a:lnTo>
                  <a:pt x="2025" y="338"/>
                </a:lnTo>
                <a:lnTo>
                  <a:pt x="2019" y="376"/>
                </a:lnTo>
                <a:lnTo>
                  <a:pt x="2009" y="416"/>
                </a:lnTo>
                <a:lnTo>
                  <a:pt x="1994" y="460"/>
                </a:lnTo>
                <a:lnTo>
                  <a:pt x="1974" y="505"/>
                </a:lnTo>
                <a:lnTo>
                  <a:pt x="1950" y="550"/>
                </a:lnTo>
                <a:lnTo>
                  <a:pt x="1926" y="589"/>
                </a:lnTo>
                <a:lnTo>
                  <a:pt x="1902" y="617"/>
                </a:lnTo>
                <a:lnTo>
                  <a:pt x="1878" y="638"/>
                </a:lnTo>
                <a:lnTo>
                  <a:pt x="1845" y="658"/>
                </a:lnTo>
                <a:lnTo>
                  <a:pt x="1808" y="669"/>
                </a:lnTo>
                <a:lnTo>
                  <a:pt x="1769" y="676"/>
                </a:lnTo>
                <a:lnTo>
                  <a:pt x="1752" y="676"/>
                </a:lnTo>
                <a:lnTo>
                  <a:pt x="1729" y="676"/>
                </a:lnTo>
                <a:lnTo>
                  <a:pt x="1701" y="673"/>
                </a:lnTo>
                <a:lnTo>
                  <a:pt x="1673" y="672"/>
                </a:lnTo>
                <a:lnTo>
                  <a:pt x="1648" y="671"/>
                </a:lnTo>
                <a:lnTo>
                  <a:pt x="1630" y="669"/>
                </a:lnTo>
                <a:lnTo>
                  <a:pt x="1607" y="671"/>
                </a:lnTo>
                <a:lnTo>
                  <a:pt x="1582" y="676"/>
                </a:lnTo>
                <a:lnTo>
                  <a:pt x="1564" y="682"/>
                </a:lnTo>
                <a:lnTo>
                  <a:pt x="1549" y="689"/>
                </a:lnTo>
                <a:lnTo>
                  <a:pt x="1540" y="699"/>
                </a:lnTo>
                <a:lnTo>
                  <a:pt x="1531" y="707"/>
                </a:lnTo>
                <a:lnTo>
                  <a:pt x="1523" y="722"/>
                </a:lnTo>
                <a:lnTo>
                  <a:pt x="1513" y="741"/>
                </a:lnTo>
                <a:lnTo>
                  <a:pt x="1500" y="765"/>
                </a:lnTo>
                <a:lnTo>
                  <a:pt x="1334" y="685"/>
                </a:lnTo>
                <a:lnTo>
                  <a:pt x="1353" y="649"/>
                </a:lnTo>
                <a:lnTo>
                  <a:pt x="1368" y="618"/>
                </a:lnTo>
                <a:lnTo>
                  <a:pt x="1384" y="594"/>
                </a:lnTo>
                <a:lnTo>
                  <a:pt x="1397" y="574"/>
                </a:lnTo>
                <a:lnTo>
                  <a:pt x="1415" y="553"/>
                </a:lnTo>
                <a:lnTo>
                  <a:pt x="1439" y="536"/>
                </a:lnTo>
                <a:lnTo>
                  <a:pt x="1466" y="522"/>
                </a:lnTo>
                <a:lnTo>
                  <a:pt x="1491" y="515"/>
                </a:lnTo>
                <a:lnTo>
                  <a:pt x="1520" y="511"/>
                </a:lnTo>
                <a:lnTo>
                  <a:pt x="1554" y="509"/>
                </a:lnTo>
                <a:lnTo>
                  <a:pt x="1590" y="509"/>
                </a:lnTo>
                <a:lnTo>
                  <a:pt x="1624" y="512"/>
                </a:lnTo>
                <a:lnTo>
                  <a:pt x="1654" y="515"/>
                </a:lnTo>
                <a:lnTo>
                  <a:pt x="1680" y="516"/>
                </a:lnTo>
                <a:lnTo>
                  <a:pt x="1702" y="516"/>
                </a:lnTo>
                <a:lnTo>
                  <a:pt x="1722" y="514"/>
                </a:lnTo>
                <a:lnTo>
                  <a:pt x="1739" y="507"/>
                </a:lnTo>
                <a:lnTo>
                  <a:pt x="1759" y="494"/>
                </a:lnTo>
                <a:lnTo>
                  <a:pt x="1779" y="475"/>
                </a:lnTo>
                <a:lnTo>
                  <a:pt x="1796" y="453"/>
                </a:lnTo>
                <a:lnTo>
                  <a:pt x="1813" y="423"/>
                </a:lnTo>
                <a:lnTo>
                  <a:pt x="1825" y="392"/>
                </a:lnTo>
                <a:lnTo>
                  <a:pt x="1835" y="365"/>
                </a:lnTo>
                <a:lnTo>
                  <a:pt x="1841" y="341"/>
                </a:lnTo>
                <a:lnTo>
                  <a:pt x="1841" y="321"/>
                </a:lnTo>
                <a:lnTo>
                  <a:pt x="1838" y="304"/>
                </a:lnTo>
                <a:lnTo>
                  <a:pt x="1832" y="287"/>
                </a:lnTo>
                <a:lnTo>
                  <a:pt x="1821" y="272"/>
                </a:lnTo>
                <a:lnTo>
                  <a:pt x="1806" y="258"/>
                </a:lnTo>
                <a:lnTo>
                  <a:pt x="1784" y="243"/>
                </a:lnTo>
                <a:lnTo>
                  <a:pt x="1756" y="228"/>
                </a:lnTo>
                <a:lnTo>
                  <a:pt x="1722" y="210"/>
                </a:lnTo>
                <a:lnTo>
                  <a:pt x="1691" y="197"/>
                </a:lnTo>
                <a:lnTo>
                  <a:pt x="1665" y="185"/>
                </a:lnTo>
                <a:lnTo>
                  <a:pt x="1643" y="178"/>
                </a:lnTo>
                <a:lnTo>
                  <a:pt x="1624" y="173"/>
                </a:lnTo>
                <a:lnTo>
                  <a:pt x="1603" y="168"/>
                </a:lnTo>
                <a:lnTo>
                  <a:pt x="1585" y="170"/>
                </a:lnTo>
                <a:lnTo>
                  <a:pt x="1568" y="174"/>
                </a:lnTo>
                <a:lnTo>
                  <a:pt x="1551" y="188"/>
                </a:lnTo>
                <a:lnTo>
                  <a:pt x="1531" y="211"/>
                </a:lnTo>
                <a:lnTo>
                  <a:pt x="1511" y="242"/>
                </a:lnTo>
                <a:lnTo>
                  <a:pt x="1510" y="246"/>
                </a:lnTo>
                <a:lnTo>
                  <a:pt x="1508" y="252"/>
                </a:lnTo>
                <a:lnTo>
                  <a:pt x="1507" y="256"/>
                </a:lnTo>
                <a:lnTo>
                  <a:pt x="1504" y="263"/>
                </a:lnTo>
                <a:lnTo>
                  <a:pt x="1484" y="301"/>
                </a:lnTo>
                <a:lnTo>
                  <a:pt x="1320" y="221"/>
                </a:lnTo>
                <a:lnTo>
                  <a:pt x="1347" y="168"/>
                </a:lnTo>
                <a:lnTo>
                  <a:pt x="1374" y="123"/>
                </a:lnTo>
                <a:lnTo>
                  <a:pt x="1399" y="86"/>
                </a:lnTo>
                <a:lnTo>
                  <a:pt x="1425" y="57"/>
                </a:lnTo>
                <a:lnTo>
                  <a:pt x="1449" y="36"/>
                </a:lnTo>
                <a:lnTo>
                  <a:pt x="1474" y="19"/>
                </a:lnTo>
                <a:lnTo>
                  <a:pt x="1501" y="7"/>
                </a:lnTo>
                <a:lnTo>
                  <a:pt x="1527" y="2"/>
                </a:lnTo>
                <a:lnTo>
                  <a:pt x="15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23637" y="5114452"/>
            <a:ext cx="113066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b="1" cap="all" dirty="0">
                <a:solidFill>
                  <a:srgbClr val="87B7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Sektoriaus vaidmuo pereinant prie tvarių maisto sistemų:</a:t>
            </a:r>
            <a:endParaRPr lang="en-US" sz="1400" b="1" cap="all" dirty="0">
              <a:solidFill>
                <a:srgbClr val="87B7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Bioekonomikos ir žiedinės ekonomikos vystymas</a:t>
            </a:r>
            <a:r>
              <a:rPr 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lt-LT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naudojant atsinaujinančius vandens išteklius), taršos mažinimas;</a:t>
            </a:r>
            <a:endParaRPr 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Maisto sistemų dekarbonizacija</a:t>
            </a:r>
            <a:r>
              <a:rPr 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lt-LT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mažinant šiltnamio efekto dujų emisijas ir mažinant klimato kaitos veiksnius);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Aukštos kokybės maistinio baltymo tiekimas vartotojams;</a:t>
            </a:r>
            <a:endParaRPr 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Mėlynoji ekonomika gali prisidėti gerinant maisto saugą ir vystant inovatyvius produktus tvaresniam gyvenimo būdui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Siekiant pereiti prie neutralaus poveikio klimatui, žiedinės ir atsparios ekonomikos – taikomas skaitmeninimas ir diegiamos inovacijos (gamyboje, perdirbime, realizacijoje).</a:t>
            </a:r>
            <a:endParaRPr 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12192000" cy="15712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2" name="Rectangle 66">
            <a:extLst>
              <a:ext uri="{FF2B5EF4-FFF2-40B4-BE49-F238E27FC236}">
                <a16:creationId xmlns:a16="http://schemas.microsoft.com/office/drawing/2014/main" id="{C3C35E06-5647-4A43-9465-4E670692B1B1}"/>
              </a:ext>
            </a:extLst>
          </p:cNvPr>
          <p:cNvSpPr/>
          <p:nvPr/>
        </p:nvSpPr>
        <p:spPr>
          <a:xfrm>
            <a:off x="336886" y="287984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Akvakultūra Lietuvoje 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9352C370-9ABB-45CC-A975-D5C497A0B4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18" y="2324281"/>
            <a:ext cx="2285714" cy="2285714"/>
          </a:xfrm>
          <a:prstGeom prst="rect">
            <a:avLst/>
          </a:prstGeom>
        </p:spPr>
      </p:pic>
      <p:grpSp>
        <p:nvGrpSpPr>
          <p:cNvPr id="36" name="Group 3">
            <a:extLst>
              <a:ext uri="{FF2B5EF4-FFF2-40B4-BE49-F238E27FC236}">
                <a16:creationId xmlns:a16="http://schemas.microsoft.com/office/drawing/2014/main" id="{9DCF8811-92FA-46B9-AFA0-4256AC4FE348}"/>
              </a:ext>
            </a:extLst>
          </p:cNvPr>
          <p:cNvGrpSpPr/>
          <p:nvPr/>
        </p:nvGrpSpPr>
        <p:grpSpPr>
          <a:xfrm rot="16200000">
            <a:off x="6261789" y="2333366"/>
            <a:ext cx="2285713" cy="2285716"/>
            <a:chOff x="2144486" y="1491343"/>
            <a:chExt cx="2569028" cy="3483428"/>
          </a:xfrm>
          <a:solidFill>
            <a:srgbClr val="57687B"/>
          </a:solidFill>
        </p:grpSpPr>
        <p:sp>
          <p:nvSpPr>
            <p:cNvPr id="38" name="Flowchart: Delay 1">
              <a:extLst>
                <a:ext uri="{FF2B5EF4-FFF2-40B4-BE49-F238E27FC236}">
                  <a16:creationId xmlns:a16="http://schemas.microsoft.com/office/drawing/2014/main" id="{4CD214E5-E4A8-4521-AA79-442F37F13ED1}"/>
                </a:ext>
              </a:extLst>
            </p:cNvPr>
            <p:cNvSpPr/>
            <p:nvPr/>
          </p:nvSpPr>
          <p:spPr>
            <a:xfrm>
              <a:off x="3429000" y="1491343"/>
              <a:ext cx="1284514" cy="3483428"/>
            </a:xfrm>
            <a:custGeom>
              <a:avLst/>
              <a:gdLst>
                <a:gd name="connsiteX0" fmla="*/ 0 w 2569028"/>
                <a:gd name="connsiteY0" fmla="*/ 0 h 3483428"/>
                <a:gd name="connsiteX1" fmla="*/ 1284514 w 2569028"/>
                <a:gd name="connsiteY1" fmla="*/ 0 h 3483428"/>
                <a:gd name="connsiteX2" fmla="*/ 2569028 w 2569028"/>
                <a:gd name="connsiteY2" fmla="*/ 1741714 h 3483428"/>
                <a:gd name="connsiteX3" fmla="*/ 1284514 w 2569028"/>
                <a:gd name="connsiteY3" fmla="*/ 3483428 h 3483428"/>
                <a:gd name="connsiteX4" fmla="*/ 0 w 2569028"/>
                <a:gd name="connsiteY4" fmla="*/ 3483428 h 3483428"/>
                <a:gd name="connsiteX5" fmla="*/ 0 w 2569028"/>
                <a:gd name="connsiteY5" fmla="*/ 0 h 3483428"/>
                <a:gd name="connsiteX0" fmla="*/ 0 w 2569028"/>
                <a:gd name="connsiteY0" fmla="*/ 3483428 h 3483428"/>
                <a:gd name="connsiteX1" fmla="*/ 1284514 w 2569028"/>
                <a:gd name="connsiteY1" fmla="*/ 0 h 3483428"/>
                <a:gd name="connsiteX2" fmla="*/ 2569028 w 2569028"/>
                <a:gd name="connsiteY2" fmla="*/ 1741714 h 3483428"/>
                <a:gd name="connsiteX3" fmla="*/ 1284514 w 2569028"/>
                <a:gd name="connsiteY3" fmla="*/ 3483428 h 3483428"/>
                <a:gd name="connsiteX4" fmla="*/ 0 w 2569028"/>
                <a:gd name="connsiteY4" fmla="*/ 3483428 h 3483428"/>
                <a:gd name="connsiteX0" fmla="*/ 0 w 1284514"/>
                <a:gd name="connsiteY0" fmla="*/ 3483428 h 3483428"/>
                <a:gd name="connsiteX1" fmla="*/ 0 w 1284514"/>
                <a:gd name="connsiteY1" fmla="*/ 0 h 3483428"/>
                <a:gd name="connsiteX2" fmla="*/ 1284514 w 1284514"/>
                <a:gd name="connsiteY2" fmla="*/ 1741714 h 3483428"/>
                <a:gd name="connsiteX3" fmla="*/ 0 w 1284514"/>
                <a:gd name="connsiteY3" fmla="*/ 3483428 h 348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514" h="3483428">
                  <a:moveTo>
                    <a:pt x="0" y="3483428"/>
                  </a:moveTo>
                  <a:lnTo>
                    <a:pt x="0" y="0"/>
                  </a:lnTo>
                  <a:cubicBezTo>
                    <a:pt x="709417" y="0"/>
                    <a:pt x="1284514" y="779792"/>
                    <a:pt x="1284514" y="1741714"/>
                  </a:cubicBezTo>
                  <a:cubicBezTo>
                    <a:pt x="1284514" y="2703636"/>
                    <a:pt x="709417" y="3483428"/>
                    <a:pt x="0" y="34834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Delay 1">
              <a:extLst>
                <a:ext uri="{FF2B5EF4-FFF2-40B4-BE49-F238E27FC236}">
                  <a16:creationId xmlns:a16="http://schemas.microsoft.com/office/drawing/2014/main" id="{65017BA1-7854-474A-8D86-EA41828559D2}"/>
                </a:ext>
              </a:extLst>
            </p:cNvPr>
            <p:cNvSpPr/>
            <p:nvPr/>
          </p:nvSpPr>
          <p:spPr>
            <a:xfrm flipH="1">
              <a:off x="2144486" y="1491343"/>
              <a:ext cx="1284514" cy="3483428"/>
            </a:xfrm>
            <a:custGeom>
              <a:avLst/>
              <a:gdLst>
                <a:gd name="connsiteX0" fmla="*/ 0 w 2569028"/>
                <a:gd name="connsiteY0" fmla="*/ 0 h 3483428"/>
                <a:gd name="connsiteX1" fmla="*/ 1284514 w 2569028"/>
                <a:gd name="connsiteY1" fmla="*/ 0 h 3483428"/>
                <a:gd name="connsiteX2" fmla="*/ 2569028 w 2569028"/>
                <a:gd name="connsiteY2" fmla="*/ 1741714 h 3483428"/>
                <a:gd name="connsiteX3" fmla="*/ 1284514 w 2569028"/>
                <a:gd name="connsiteY3" fmla="*/ 3483428 h 3483428"/>
                <a:gd name="connsiteX4" fmla="*/ 0 w 2569028"/>
                <a:gd name="connsiteY4" fmla="*/ 3483428 h 3483428"/>
                <a:gd name="connsiteX5" fmla="*/ 0 w 2569028"/>
                <a:gd name="connsiteY5" fmla="*/ 0 h 3483428"/>
                <a:gd name="connsiteX0" fmla="*/ 0 w 2569028"/>
                <a:gd name="connsiteY0" fmla="*/ 3483428 h 3483428"/>
                <a:gd name="connsiteX1" fmla="*/ 1284514 w 2569028"/>
                <a:gd name="connsiteY1" fmla="*/ 0 h 3483428"/>
                <a:gd name="connsiteX2" fmla="*/ 2569028 w 2569028"/>
                <a:gd name="connsiteY2" fmla="*/ 1741714 h 3483428"/>
                <a:gd name="connsiteX3" fmla="*/ 1284514 w 2569028"/>
                <a:gd name="connsiteY3" fmla="*/ 3483428 h 3483428"/>
                <a:gd name="connsiteX4" fmla="*/ 0 w 2569028"/>
                <a:gd name="connsiteY4" fmla="*/ 3483428 h 3483428"/>
                <a:gd name="connsiteX0" fmla="*/ 0 w 1284514"/>
                <a:gd name="connsiteY0" fmla="*/ 3483428 h 3483428"/>
                <a:gd name="connsiteX1" fmla="*/ 0 w 1284514"/>
                <a:gd name="connsiteY1" fmla="*/ 0 h 3483428"/>
                <a:gd name="connsiteX2" fmla="*/ 1284514 w 1284514"/>
                <a:gd name="connsiteY2" fmla="*/ 1741714 h 3483428"/>
                <a:gd name="connsiteX3" fmla="*/ 0 w 1284514"/>
                <a:gd name="connsiteY3" fmla="*/ 3483428 h 348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514" h="3483428">
                  <a:moveTo>
                    <a:pt x="0" y="3483428"/>
                  </a:moveTo>
                  <a:lnTo>
                    <a:pt x="0" y="0"/>
                  </a:lnTo>
                  <a:cubicBezTo>
                    <a:pt x="709417" y="0"/>
                    <a:pt x="1284514" y="779792"/>
                    <a:pt x="1284514" y="1741714"/>
                  </a:cubicBezTo>
                  <a:cubicBezTo>
                    <a:pt x="1284514" y="2703636"/>
                    <a:pt x="709417" y="3483428"/>
                    <a:pt x="0" y="34834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Pavadinimas 1">
            <a:extLst>
              <a:ext uri="{FF2B5EF4-FFF2-40B4-BE49-F238E27FC236}">
                <a16:creationId xmlns:a16="http://schemas.microsoft.com/office/drawing/2014/main" id="{C58D4AFB-0017-4FBF-9F7D-5E7CCA523DBA}"/>
              </a:ext>
            </a:extLst>
          </p:cNvPr>
          <p:cNvSpPr txBox="1">
            <a:spLocks/>
          </p:cNvSpPr>
          <p:nvPr/>
        </p:nvSpPr>
        <p:spPr>
          <a:xfrm>
            <a:off x="336886" y="1565776"/>
            <a:ext cx="10555777" cy="825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lt-LT" sz="3200" b="1" dirty="0">
                <a:solidFill>
                  <a:srgbClr val="576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politikos kryptys ir strateginiai tikslai akvakultūrai</a:t>
            </a:r>
            <a:endParaRPr lang="en-US" sz="3200" b="1" dirty="0">
              <a:solidFill>
                <a:srgbClr val="5768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lt-LT" sz="3200" b="1" dirty="0">
              <a:solidFill>
                <a:srgbClr val="5768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Ovalas 15">
            <a:extLst>
              <a:ext uri="{FF2B5EF4-FFF2-40B4-BE49-F238E27FC236}">
                <a16:creationId xmlns:a16="http://schemas.microsoft.com/office/drawing/2014/main" id="{2036A6FF-819D-4F19-B517-1394AAE77BA3}"/>
              </a:ext>
            </a:extLst>
          </p:cNvPr>
          <p:cNvSpPr/>
          <p:nvPr/>
        </p:nvSpPr>
        <p:spPr>
          <a:xfrm>
            <a:off x="2083820" y="2885711"/>
            <a:ext cx="1200150" cy="1181024"/>
          </a:xfrm>
          <a:prstGeom prst="ellipse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6" name="Ovalas 45">
            <a:extLst>
              <a:ext uri="{FF2B5EF4-FFF2-40B4-BE49-F238E27FC236}">
                <a16:creationId xmlns:a16="http://schemas.microsoft.com/office/drawing/2014/main" id="{6E1D3DDA-CCA4-4C88-BDE8-8400D421B38B}"/>
              </a:ext>
            </a:extLst>
          </p:cNvPr>
          <p:cNvSpPr/>
          <p:nvPr/>
        </p:nvSpPr>
        <p:spPr>
          <a:xfrm>
            <a:off x="6813216" y="2876626"/>
            <a:ext cx="1200150" cy="1181024"/>
          </a:xfrm>
          <a:prstGeom prst="ellipse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8" name="Ovalas 47">
            <a:extLst>
              <a:ext uri="{FF2B5EF4-FFF2-40B4-BE49-F238E27FC236}">
                <a16:creationId xmlns:a16="http://schemas.microsoft.com/office/drawing/2014/main" id="{7165EE03-9ED3-4A2B-89F3-F6B5C150ED46}"/>
              </a:ext>
            </a:extLst>
          </p:cNvPr>
          <p:cNvSpPr/>
          <p:nvPr/>
        </p:nvSpPr>
        <p:spPr>
          <a:xfrm>
            <a:off x="9132189" y="2857343"/>
            <a:ext cx="1200150" cy="1181024"/>
          </a:xfrm>
          <a:prstGeom prst="ellipse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3251F9-74F5-423D-B42A-4609CEA56903}"/>
              </a:ext>
            </a:extLst>
          </p:cNvPr>
          <p:cNvSpPr txBox="1"/>
          <p:nvPr/>
        </p:nvSpPr>
        <p:spPr>
          <a:xfrm>
            <a:off x="2148783" y="3120889"/>
            <a:ext cx="107022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Europos Žaliasis kursas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as 52">
            <a:extLst>
              <a:ext uri="{FF2B5EF4-FFF2-40B4-BE49-F238E27FC236}">
                <a16:creationId xmlns:a16="http://schemas.microsoft.com/office/drawing/2014/main" id="{547D8024-5F86-4CDC-9FA4-22191FE05720}"/>
              </a:ext>
            </a:extLst>
          </p:cNvPr>
          <p:cNvSpPr/>
          <p:nvPr/>
        </p:nvSpPr>
        <p:spPr>
          <a:xfrm>
            <a:off x="4417115" y="2864865"/>
            <a:ext cx="1200150" cy="1181024"/>
          </a:xfrm>
          <a:prstGeom prst="ellipse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42261C-0999-4EF4-BD14-7857E26EFBE5}"/>
              </a:ext>
            </a:extLst>
          </p:cNvPr>
          <p:cNvSpPr txBox="1"/>
          <p:nvPr/>
        </p:nvSpPr>
        <p:spPr>
          <a:xfrm>
            <a:off x="4469554" y="3081839"/>
            <a:ext cx="107022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Strategija „Nuo ūkio iki stalo“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3B525C-F389-492B-893E-EB5CDEF8C160}"/>
              </a:ext>
            </a:extLst>
          </p:cNvPr>
          <p:cNvSpPr txBox="1"/>
          <p:nvPr/>
        </p:nvSpPr>
        <p:spPr>
          <a:xfrm>
            <a:off x="6906410" y="3092794"/>
            <a:ext cx="1070223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Mėlynosios ekonomikos strategija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931AA1-050A-4F11-9295-D8AF0D902807}"/>
              </a:ext>
            </a:extLst>
          </p:cNvPr>
          <p:cNvSpPr txBox="1"/>
          <p:nvPr/>
        </p:nvSpPr>
        <p:spPr>
          <a:xfrm>
            <a:off x="9098933" y="3049681"/>
            <a:ext cx="13190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lt-LT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strateginės gairės dėl tvarios akvakultūros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Slide Number Placeholder 12">
            <a:extLst>
              <a:ext uri="{FF2B5EF4-FFF2-40B4-BE49-F238E27FC236}">
                <a16:creationId xmlns:a16="http://schemas.microsoft.com/office/drawing/2014/main" id="{A2D6D71A-310B-43A0-8FDC-8A7D2CEE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548" y="6492875"/>
            <a:ext cx="523452" cy="365125"/>
          </a:xfrm>
        </p:spPr>
        <p:txBody>
          <a:bodyPr/>
          <a:lstStyle/>
          <a:p>
            <a:pPr algn="l"/>
            <a:fld id="{96E69268-9C8B-4EBF-A9EE-DC5DC2D48DC3}" type="slidenum">
              <a:rPr lang="en-US" sz="1400" smtClean="0"/>
              <a:pPr algn="l"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3975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87C0"/>
      </a:accent1>
      <a:accent2>
        <a:srgbClr val="57687B"/>
      </a:accent2>
      <a:accent3>
        <a:srgbClr val="359CDB"/>
      </a:accent3>
      <a:accent4>
        <a:srgbClr val="F4AB1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187C0"/>
    </a:accent1>
    <a:accent2>
      <a:srgbClr val="57687B"/>
    </a:accent2>
    <a:accent3>
      <a:srgbClr val="359CDB"/>
    </a:accent3>
    <a:accent4>
      <a:srgbClr val="F4AB17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187C0"/>
    </a:accent1>
    <a:accent2>
      <a:srgbClr val="57687B"/>
    </a:accent2>
    <a:accent3>
      <a:srgbClr val="359CDB"/>
    </a:accent3>
    <a:accent4>
      <a:srgbClr val="F4AB17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187C0"/>
    </a:accent1>
    <a:accent2>
      <a:srgbClr val="57687B"/>
    </a:accent2>
    <a:accent3>
      <a:srgbClr val="359CDB"/>
    </a:accent3>
    <a:accent4>
      <a:srgbClr val="F4AB17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1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187C0"/>
    </a:accent1>
    <a:accent2>
      <a:srgbClr val="57687B"/>
    </a:accent2>
    <a:accent3>
      <a:srgbClr val="359CDB"/>
    </a:accent3>
    <a:accent4>
      <a:srgbClr val="F4AB17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ustom 1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187C0"/>
    </a:accent1>
    <a:accent2>
      <a:srgbClr val="57687B"/>
    </a:accent2>
    <a:accent3>
      <a:srgbClr val="359CDB"/>
    </a:accent3>
    <a:accent4>
      <a:srgbClr val="F4AB17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</TotalTime>
  <Words>870</Words>
  <Application>Microsoft Office PowerPoint</Application>
  <PresentationFormat>Plačiaekranė</PresentationFormat>
  <Paragraphs>154</Paragraphs>
  <Slides>12</Slides>
  <Notes>4</Notes>
  <HiddenSlides>0</HiddenSlides>
  <MMClips>0</MMClips>
  <ScaleCrop>false</ScaleCrop>
  <HeadingPairs>
    <vt:vector size="6" baseType="variant">
      <vt:variant>
        <vt:lpstr>Naudojami šriftai</vt:lpstr>
      </vt:variant>
      <vt:variant>
        <vt:i4>8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Segoe UI</vt:lpstr>
      <vt:lpstr>Times New Roman</vt:lpstr>
      <vt:lpstr>Trebuchet MS</vt:lpstr>
      <vt:lpstr>Wingdings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Junaed</dc:creator>
  <cp:lastModifiedBy>Loreta Bražinskaitė</cp:lastModifiedBy>
  <cp:revision>205</cp:revision>
  <cp:lastPrinted>2022-02-10T07:22:20Z</cp:lastPrinted>
  <dcterms:created xsi:type="dcterms:W3CDTF">2015-04-05T14:04:01Z</dcterms:created>
  <dcterms:modified xsi:type="dcterms:W3CDTF">2022-02-10T07:48:08Z</dcterms:modified>
</cp:coreProperties>
</file>